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Quantico"/>
      <p:regular r:id="rId18"/>
      <p:bold r:id="rId19"/>
      <p:italic r:id="rId20"/>
      <p:boldItalic r:id="rId21"/>
    </p:embeddedFont>
    <p:embeddedFont>
      <p:font typeface="Catamaran"/>
      <p:regular r:id="rId22"/>
      <p:bold r:id="rId23"/>
    </p:embeddedFont>
    <p:embeddedFont>
      <p:font typeface="Bebas Neu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jpz0kIo0x2SoFY9AMcAfHL4ydC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ntico-italic.fntdata"/><Relationship Id="rId22" Type="http://schemas.openxmlformats.org/officeDocument/2006/relationships/font" Target="fonts/Catamaran-regular.fntdata"/><Relationship Id="rId21" Type="http://schemas.openxmlformats.org/officeDocument/2006/relationships/font" Target="fonts/Quantico-boldItalic.fntdata"/><Relationship Id="rId24" Type="http://schemas.openxmlformats.org/officeDocument/2006/relationships/font" Target="fonts/BebasNeue-regular.fntdata"/><Relationship Id="rId23" Type="http://schemas.openxmlformats.org/officeDocument/2006/relationships/font" Target="fonts/Catamara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Quantico-bold.fntdata"/><Relationship Id="rId18" Type="http://schemas.openxmlformats.org/officeDocument/2006/relationships/font" Target="fonts/Quantic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ctrTitle"/>
          </p:nvPr>
        </p:nvSpPr>
        <p:spPr>
          <a:xfrm>
            <a:off x="705300" y="539500"/>
            <a:ext cx="77334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782945" y="3943275"/>
            <a:ext cx="2516700" cy="656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2" type="ctrTitle"/>
          </p:nvPr>
        </p:nvSpPr>
        <p:spPr>
          <a:xfrm>
            <a:off x="750550" y="1626076"/>
            <a:ext cx="38214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title"/>
          </p:nvPr>
        </p:nvSpPr>
        <p:spPr>
          <a:xfrm>
            <a:off x="3182133" y="1483749"/>
            <a:ext cx="2241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2" type="title"/>
          </p:nvPr>
        </p:nvSpPr>
        <p:spPr>
          <a:xfrm>
            <a:off x="3715533" y="3071235"/>
            <a:ext cx="2241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715533" y="3480113"/>
            <a:ext cx="2241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3" type="subTitle"/>
          </p:nvPr>
        </p:nvSpPr>
        <p:spPr>
          <a:xfrm>
            <a:off x="3182133" y="1892627"/>
            <a:ext cx="2241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16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" name="Google Shape;19;p16"/>
          <p:cNvGrpSpPr/>
          <p:nvPr/>
        </p:nvGrpSpPr>
        <p:grpSpPr>
          <a:xfrm flipH="1" rot="5400000">
            <a:off x="1438015" y="4269208"/>
            <a:ext cx="98902" cy="553090"/>
            <a:chOff x="4898850" y="4820550"/>
            <a:chExt cx="98902" cy="553090"/>
          </a:xfrm>
        </p:grpSpPr>
        <p:sp>
          <p:nvSpPr>
            <p:cNvPr id="20" name="Google Shape;20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16"/>
          <p:cNvGrpSpPr/>
          <p:nvPr/>
        </p:nvGrpSpPr>
        <p:grpSpPr>
          <a:xfrm flipH="1" rot="5400000">
            <a:off x="8334840" y="-46142"/>
            <a:ext cx="98902" cy="553090"/>
            <a:chOff x="4898850" y="4820550"/>
            <a:chExt cx="98902" cy="553090"/>
          </a:xfrm>
        </p:grpSpPr>
        <p:sp>
          <p:nvSpPr>
            <p:cNvPr id="26" name="Google Shape;26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16"/>
          <p:cNvGrpSpPr/>
          <p:nvPr/>
        </p:nvGrpSpPr>
        <p:grpSpPr>
          <a:xfrm flipH="1" rot="-5400000">
            <a:off x="1063423" y="3683690"/>
            <a:ext cx="302065" cy="1520982"/>
            <a:chOff x="-108754" y="2690919"/>
            <a:chExt cx="302065" cy="1520982"/>
          </a:xfrm>
        </p:grpSpPr>
        <p:sp>
          <p:nvSpPr>
            <p:cNvPr id="32" name="Google Shape;32;p1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1101000" y="539500"/>
            <a:ext cx="385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subTitle"/>
          </p:nvPr>
        </p:nvSpPr>
        <p:spPr>
          <a:xfrm>
            <a:off x="1066800" y="1615000"/>
            <a:ext cx="3852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2" type="title"/>
          </p:nvPr>
        </p:nvSpPr>
        <p:spPr>
          <a:xfrm>
            <a:off x="4948250" y="1223975"/>
            <a:ext cx="7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17"/>
          <p:cNvSpPr txBox="1"/>
          <p:nvPr>
            <p:ph idx="3" type="subTitle"/>
          </p:nvPr>
        </p:nvSpPr>
        <p:spPr>
          <a:xfrm>
            <a:off x="1066800" y="1225017"/>
            <a:ext cx="3852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b="1"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4" type="subTitle"/>
          </p:nvPr>
        </p:nvSpPr>
        <p:spPr>
          <a:xfrm>
            <a:off x="1066800" y="2445956"/>
            <a:ext cx="3852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5" type="title"/>
          </p:nvPr>
        </p:nvSpPr>
        <p:spPr>
          <a:xfrm>
            <a:off x="4948250" y="2062050"/>
            <a:ext cx="7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7"/>
          <p:cNvSpPr txBox="1"/>
          <p:nvPr>
            <p:ph idx="6" type="subTitle"/>
          </p:nvPr>
        </p:nvSpPr>
        <p:spPr>
          <a:xfrm>
            <a:off x="1066800" y="2053951"/>
            <a:ext cx="3852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b="1"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7" type="subTitle"/>
          </p:nvPr>
        </p:nvSpPr>
        <p:spPr>
          <a:xfrm>
            <a:off x="1066800" y="3293178"/>
            <a:ext cx="3852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8" type="title"/>
          </p:nvPr>
        </p:nvSpPr>
        <p:spPr>
          <a:xfrm>
            <a:off x="4948250" y="2900125"/>
            <a:ext cx="7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17"/>
          <p:cNvSpPr txBox="1"/>
          <p:nvPr>
            <p:ph idx="9" type="subTitle"/>
          </p:nvPr>
        </p:nvSpPr>
        <p:spPr>
          <a:xfrm>
            <a:off x="1066800" y="2902441"/>
            <a:ext cx="3852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b="1"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3" type="subTitle"/>
          </p:nvPr>
        </p:nvSpPr>
        <p:spPr>
          <a:xfrm>
            <a:off x="1066800" y="4128938"/>
            <a:ext cx="3852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4" type="title"/>
          </p:nvPr>
        </p:nvSpPr>
        <p:spPr>
          <a:xfrm>
            <a:off x="4948250" y="3738200"/>
            <a:ext cx="7314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17"/>
          <p:cNvSpPr txBox="1"/>
          <p:nvPr>
            <p:ph idx="15" type="subTitle"/>
          </p:nvPr>
        </p:nvSpPr>
        <p:spPr>
          <a:xfrm>
            <a:off x="1066800" y="3738200"/>
            <a:ext cx="3852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b="1"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type="title"/>
          </p:nvPr>
        </p:nvSpPr>
        <p:spPr>
          <a:xfrm>
            <a:off x="996750" y="3122507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2" type="title"/>
          </p:nvPr>
        </p:nvSpPr>
        <p:spPr>
          <a:xfrm>
            <a:off x="5166450" y="3122507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" type="subTitle"/>
          </p:nvPr>
        </p:nvSpPr>
        <p:spPr>
          <a:xfrm>
            <a:off x="5166150" y="3534315"/>
            <a:ext cx="29814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18"/>
          <p:cNvSpPr txBox="1"/>
          <p:nvPr>
            <p:ph idx="3" type="subTitle"/>
          </p:nvPr>
        </p:nvSpPr>
        <p:spPr>
          <a:xfrm>
            <a:off x="996750" y="3534315"/>
            <a:ext cx="29808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8"/>
          <p:cNvSpPr txBox="1"/>
          <p:nvPr>
            <p:ph idx="4" type="title"/>
          </p:nvPr>
        </p:nvSpPr>
        <p:spPr>
          <a:xfrm>
            <a:off x="720000" y="539498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/>
          <p:nvPr>
            <p:ph type="title"/>
          </p:nvPr>
        </p:nvSpPr>
        <p:spPr>
          <a:xfrm>
            <a:off x="975100" y="539498"/>
            <a:ext cx="42948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" type="subTitle"/>
          </p:nvPr>
        </p:nvSpPr>
        <p:spPr>
          <a:xfrm>
            <a:off x="975093" y="1753036"/>
            <a:ext cx="34347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/>
        </p:nvSpPr>
        <p:spPr>
          <a:xfrm>
            <a:off x="975100" y="4217050"/>
            <a:ext cx="369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i="0" lang="en-US" sz="1000" u="none" cap="none" strike="noStrike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i="0" lang="en-US" sz="1000" u="none" cap="none" strike="noStrike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i="0" lang="en-US" sz="1000" u="none" cap="none" strike="noStrike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/>
          <p:nvPr/>
        </p:nvSpPr>
        <p:spPr>
          <a:xfrm>
            <a:off x="-7200" y="-14375"/>
            <a:ext cx="9151200" cy="51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21"/>
          <p:cNvGrpSpPr/>
          <p:nvPr/>
        </p:nvGrpSpPr>
        <p:grpSpPr>
          <a:xfrm flipH="1" rot="-5400000">
            <a:off x="687433" y="4099490"/>
            <a:ext cx="302065" cy="1520982"/>
            <a:chOff x="-108754" y="2690919"/>
            <a:chExt cx="302065" cy="1520982"/>
          </a:xfrm>
        </p:grpSpPr>
        <p:sp>
          <p:nvSpPr>
            <p:cNvPr id="65" name="Google Shape;65;p2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70;p21"/>
          <p:cNvGrpSpPr/>
          <p:nvPr/>
        </p:nvGrpSpPr>
        <p:grpSpPr>
          <a:xfrm flipH="1" rot="-5400000">
            <a:off x="8129358" y="-431685"/>
            <a:ext cx="302065" cy="1520982"/>
            <a:chOff x="-108754" y="2690919"/>
            <a:chExt cx="302065" cy="1520982"/>
          </a:xfrm>
        </p:grpSpPr>
        <p:sp>
          <p:nvSpPr>
            <p:cNvPr id="71" name="Google Shape;71;p21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p21"/>
          <p:cNvGrpSpPr/>
          <p:nvPr/>
        </p:nvGrpSpPr>
        <p:grpSpPr>
          <a:xfrm flipH="1" rot="5400000">
            <a:off x="8503950" y="153833"/>
            <a:ext cx="98902" cy="553090"/>
            <a:chOff x="4898850" y="4820550"/>
            <a:chExt cx="98902" cy="553090"/>
          </a:xfrm>
        </p:grpSpPr>
        <p:sp>
          <p:nvSpPr>
            <p:cNvPr id="77" name="Google Shape;77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22"/>
          <p:cNvGrpSpPr/>
          <p:nvPr/>
        </p:nvGrpSpPr>
        <p:grpSpPr>
          <a:xfrm>
            <a:off x="7348717" y="137479"/>
            <a:ext cx="1823016" cy="296643"/>
            <a:chOff x="7857346" y="3902355"/>
            <a:chExt cx="1823016" cy="296643"/>
          </a:xfrm>
        </p:grpSpPr>
        <p:sp>
          <p:nvSpPr>
            <p:cNvPr id="84" name="Google Shape;84;p2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1">
            <a:alphaModFix amt="35000"/>
          </a:blip>
          <a:srcRect b="0" l="0" r="0" t="0"/>
          <a:stretch/>
        </p:blipFill>
        <p:spPr>
          <a:xfrm>
            <a:off x="-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4"/>
          <p:cNvSpPr txBox="1"/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Quantico"/>
              <a:buNone/>
              <a:defRPr b="1" i="0" sz="3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b="0" i="0" sz="15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b="0" i="0" sz="15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b="0" i="0" sz="15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b="0" i="0" sz="15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b="0" i="0" sz="15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b="0" i="0" sz="15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●"/>
              <a:defRPr b="0" i="0" sz="15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○"/>
              <a:defRPr b="0" i="0" sz="15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tamaran"/>
              <a:buChar char="■"/>
              <a:defRPr b="0" i="0" sz="15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Relationship Id="rId5" Type="http://schemas.openxmlformats.org/officeDocument/2006/relationships/image" Target="../media/image14.jpg"/><Relationship Id="rId6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11" Type="http://schemas.openxmlformats.org/officeDocument/2006/relationships/image" Target="../media/image13.png"/><Relationship Id="rId10" Type="http://schemas.openxmlformats.org/officeDocument/2006/relationships/image" Target="../media/image17.png"/><Relationship Id="rId12" Type="http://schemas.openxmlformats.org/officeDocument/2006/relationships/image" Target="../media/image20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8.png"/><Relationship Id="rId7" Type="http://schemas.openxmlformats.org/officeDocument/2006/relationships/image" Target="../media/image6.jp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/>
          <p:nvPr>
            <p:ph type="ctrTitle"/>
          </p:nvPr>
        </p:nvSpPr>
        <p:spPr>
          <a:xfrm>
            <a:off x="669092" y="1198539"/>
            <a:ext cx="2594267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</a:pPr>
            <a:r>
              <a:rPr lang="en-US"/>
              <a:t>EEE- 202</a:t>
            </a:r>
            <a:endParaRPr/>
          </a:p>
        </p:txBody>
      </p:sp>
      <p:sp>
        <p:nvSpPr>
          <p:cNvPr id="95" name="Google Shape;95;p1"/>
          <p:cNvSpPr txBox="1"/>
          <p:nvPr>
            <p:ph idx="2" type="ctrTitle"/>
          </p:nvPr>
        </p:nvSpPr>
        <p:spPr>
          <a:xfrm>
            <a:off x="714263" y="1900949"/>
            <a:ext cx="4554421" cy="14436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-US"/>
              <a:t>Automatic Fire Fighting Robot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746659" y="3344644"/>
            <a:ext cx="3663149" cy="404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Quantico"/>
              </a:rPr>
              <a:t>ARDUINO UNO</a:t>
            </a: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6369" r="6368" t="0"/>
          <a:stretch/>
        </p:blipFill>
        <p:spPr>
          <a:xfrm>
            <a:off x="5014200" y="1198539"/>
            <a:ext cx="4126500" cy="315189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"/>
          <p:cNvSpPr/>
          <p:nvPr/>
        </p:nvSpPr>
        <p:spPr>
          <a:xfrm>
            <a:off x="740192" y="1868389"/>
            <a:ext cx="3795600" cy="84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740192" y="3862999"/>
            <a:ext cx="3795600" cy="84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"/>
          <p:cNvSpPr txBox="1"/>
          <p:nvPr>
            <p:ph idx="4" type="title"/>
          </p:nvPr>
        </p:nvSpPr>
        <p:spPr>
          <a:xfrm>
            <a:off x="-466725" y="64704"/>
            <a:ext cx="10033000" cy="71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 sz="2400"/>
              <a:t>Sensing and Detection Systems in Fire Fighting Robots</a:t>
            </a:r>
            <a:endParaRPr sz="2400"/>
          </a:p>
        </p:txBody>
      </p:sp>
      <p:sp>
        <p:nvSpPr>
          <p:cNvPr id="337" name="Google Shape;337;p10"/>
          <p:cNvSpPr txBox="1"/>
          <p:nvPr>
            <p:ph type="title"/>
          </p:nvPr>
        </p:nvSpPr>
        <p:spPr>
          <a:xfrm>
            <a:off x="5937451" y="-440200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Theory &amp; design</a:t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 flipH="1" rot="10800000">
            <a:off x="0" y="749915"/>
            <a:ext cx="9143999" cy="13393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69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"/>
          <p:cNvSpPr txBox="1"/>
          <p:nvPr/>
        </p:nvSpPr>
        <p:spPr>
          <a:xfrm>
            <a:off x="3324117" y="985453"/>
            <a:ext cx="23908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FLAME SENSOR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0"/>
          <p:cNvSpPr txBox="1"/>
          <p:nvPr/>
        </p:nvSpPr>
        <p:spPr>
          <a:xfrm>
            <a:off x="460267" y="1487163"/>
            <a:ext cx="44673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Automatic firefighting capabilities:</a:t>
            </a:r>
            <a:endParaRPr/>
          </a:p>
        </p:txBody>
      </p:sp>
      <p:sp>
        <p:nvSpPr>
          <p:cNvPr id="341" name="Google Shape;341;p10"/>
          <p:cNvSpPr/>
          <p:nvPr/>
        </p:nvSpPr>
        <p:spPr>
          <a:xfrm>
            <a:off x="368323" y="2130959"/>
            <a:ext cx="91944" cy="143810"/>
          </a:xfrm>
          <a:custGeom>
            <a:rect b="b" l="l" r="r" t="t"/>
            <a:pathLst>
              <a:path extrusionOk="0" h="2362" w="1510">
                <a:moveTo>
                  <a:pt x="305" y="1"/>
                </a:moveTo>
                <a:cubicBezTo>
                  <a:pt x="141" y="1"/>
                  <a:pt x="1" y="210"/>
                  <a:pt x="146" y="371"/>
                </a:cubicBezTo>
                <a:lnTo>
                  <a:pt x="961" y="1179"/>
                </a:lnTo>
                <a:lnTo>
                  <a:pt x="146" y="1994"/>
                </a:lnTo>
                <a:cubicBezTo>
                  <a:pt x="0" y="2151"/>
                  <a:pt x="143" y="2361"/>
                  <a:pt x="308" y="2361"/>
                </a:cubicBezTo>
                <a:cubicBezTo>
                  <a:pt x="355" y="2361"/>
                  <a:pt x="404" y="2344"/>
                  <a:pt x="449" y="2304"/>
                </a:cubicBezTo>
                <a:lnTo>
                  <a:pt x="1423" y="1338"/>
                </a:lnTo>
                <a:cubicBezTo>
                  <a:pt x="1509" y="1244"/>
                  <a:pt x="1509" y="1107"/>
                  <a:pt x="1423" y="1013"/>
                </a:cubicBezTo>
                <a:lnTo>
                  <a:pt x="1423" y="1020"/>
                </a:lnTo>
                <a:lnTo>
                  <a:pt x="449" y="61"/>
                </a:lnTo>
                <a:cubicBezTo>
                  <a:pt x="403" y="19"/>
                  <a:pt x="353" y="1"/>
                  <a:pt x="305" y="1"/>
                </a:cubicBez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0"/>
          <p:cNvSpPr txBox="1"/>
          <p:nvPr/>
        </p:nvSpPr>
        <p:spPr>
          <a:xfrm>
            <a:off x="460267" y="1988873"/>
            <a:ext cx="446733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robot is given the ability to automatically detect and react to fire occurrences by adding a flame sensor.</a:t>
            </a:r>
            <a:endParaRPr/>
          </a:p>
        </p:txBody>
      </p:sp>
      <p:sp>
        <p:nvSpPr>
          <p:cNvPr id="343" name="Google Shape;343;p10"/>
          <p:cNvSpPr txBox="1"/>
          <p:nvPr/>
        </p:nvSpPr>
        <p:spPr>
          <a:xfrm>
            <a:off x="460267" y="2894806"/>
            <a:ext cx="446733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robot's firefighting systems are activated when the flame sensor detects the presence of fire or smoke.</a:t>
            </a:r>
            <a:endParaRPr/>
          </a:p>
        </p:txBody>
      </p:sp>
      <p:sp>
        <p:nvSpPr>
          <p:cNvPr id="344" name="Google Shape;344;p10"/>
          <p:cNvSpPr txBox="1"/>
          <p:nvPr/>
        </p:nvSpPr>
        <p:spPr>
          <a:xfrm>
            <a:off x="460267" y="3876940"/>
            <a:ext cx="44673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robot can activate its water pump to suppress the fire at the detected location.</a:t>
            </a:r>
            <a:endParaRPr/>
          </a:p>
        </p:txBody>
      </p:sp>
      <p:sp>
        <p:nvSpPr>
          <p:cNvPr id="345" name="Google Shape;345;p10"/>
          <p:cNvSpPr/>
          <p:nvPr/>
        </p:nvSpPr>
        <p:spPr>
          <a:xfrm>
            <a:off x="368323" y="3053207"/>
            <a:ext cx="91944" cy="143810"/>
          </a:xfrm>
          <a:custGeom>
            <a:rect b="b" l="l" r="r" t="t"/>
            <a:pathLst>
              <a:path extrusionOk="0" h="2362" w="1510">
                <a:moveTo>
                  <a:pt x="305" y="1"/>
                </a:moveTo>
                <a:cubicBezTo>
                  <a:pt x="141" y="1"/>
                  <a:pt x="1" y="210"/>
                  <a:pt x="146" y="371"/>
                </a:cubicBezTo>
                <a:lnTo>
                  <a:pt x="961" y="1179"/>
                </a:lnTo>
                <a:lnTo>
                  <a:pt x="146" y="1994"/>
                </a:lnTo>
                <a:cubicBezTo>
                  <a:pt x="0" y="2151"/>
                  <a:pt x="143" y="2361"/>
                  <a:pt x="308" y="2361"/>
                </a:cubicBezTo>
                <a:cubicBezTo>
                  <a:pt x="355" y="2361"/>
                  <a:pt x="404" y="2344"/>
                  <a:pt x="449" y="2304"/>
                </a:cubicBezTo>
                <a:lnTo>
                  <a:pt x="1423" y="1338"/>
                </a:lnTo>
                <a:cubicBezTo>
                  <a:pt x="1509" y="1244"/>
                  <a:pt x="1509" y="1107"/>
                  <a:pt x="1423" y="1013"/>
                </a:cubicBezTo>
                <a:lnTo>
                  <a:pt x="1423" y="1020"/>
                </a:lnTo>
                <a:lnTo>
                  <a:pt x="449" y="61"/>
                </a:lnTo>
                <a:cubicBezTo>
                  <a:pt x="403" y="19"/>
                  <a:pt x="353" y="1"/>
                  <a:pt x="305" y="1"/>
                </a:cubicBez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368323" y="3975455"/>
            <a:ext cx="91944" cy="143810"/>
          </a:xfrm>
          <a:custGeom>
            <a:rect b="b" l="l" r="r" t="t"/>
            <a:pathLst>
              <a:path extrusionOk="0" h="2362" w="1510">
                <a:moveTo>
                  <a:pt x="305" y="1"/>
                </a:moveTo>
                <a:cubicBezTo>
                  <a:pt x="141" y="1"/>
                  <a:pt x="1" y="210"/>
                  <a:pt x="146" y="371"/>
                </a:cubicBezTo>
                <a:lnTo>
                  <a:pt x="961" y="1179"/>
                </a:lnTo>
                <a:lnTo>
                  <a:pt x="146" y="1994"/>
                </a:lnTo>
                <a:cubicBezTo>
                  <a:pt x="0" y="2151"/>
                  <a:pt x="143" y="2361"/>
                  <a:pt x="308" y="2361"/>
                </a:cubicBezTo>
                <a:cubicBezTo>
                  <a:pt x="355" y="2361"/>
                  <a:pt x="404" y="2344"/>
                  <a:pt x="449" y="2304"/>
                </a:cubicBezTo>
                <a:lnTo>
                  <a:pt x="1423" y="1338"/>
                </a:lnTo>
                <a:cubicBezTo>
                  <a:pt x="1509" y="1244"/>
                  <a:pt x="1509" y="1107"/>
                  <a:pt x="1423" y="1013"/>
                </a:cubicBezTo>
                <a:lnTo>
                  <a:pt x="1423" y="1020"/>
                </a:lnTo>
                <a:lnTo>
                  <a:pt x="449" y="61"/>
                </a:lnTo>
                <a:cubicBezTo>
                  <a:pt x="403" y="19"/>
                  <a:pt x="353" y="1"/>
                  <a:pt x="305" y="1"/>
                </a:cubicBez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3864" y="1569064"/>
            <a:ext cx="1743232" cy="299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"/>
          <p:cNvSpPr txBox="1"/>
          <p:nvPr>
            <p:ph idx="4" type="title"/>
          </p:nvPr>
        </p:nvSpPr>
        <p:spPr>
          <a:xfrm>
            <a:off x="-466725" y="64704"/>
            <a:ext cx="10033000" cy="71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 sz="2400"/>
              <a:t>Challenges and Future Directions</a:t>
            </a:r>
            <a:endParaRPr sz="2400"/>
          </a:p>
        </p:txBody>
      </p:sp>
      <p:sp>
        <p:nvSpPr>
          <p:cNvPr id="353" name="Google Shape;353;p11"/>
          <p:cNvSpPr txBox="1"/>
          <p:nvPr>
            <p:ph type="title"/>
          </p:nvPr>
        </p:nvSpPr>
        <p:spPr>
          <a:xfrm>
            <a:off x="5937451" y="-440200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Theory &amp; design</a:t>
            </a:r>
            <a:endParaRPr/>
          </a:p>
        </p:txBody>
      </p:sp>
      <p:sp>
        <p:nvSpPr>
          <p:cNvPr id="354" name="Google Shape;354;p11"/>
          <p:cNvSpPr/>
          <p:nvPr/>
        </p:nvSpPr>
        <p:spPr>
          <a:xfrm flipH="1" rot="10800000">
            <a:off x="0" y="749915"/>
            <a:ext cx="9143999" cy="13393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69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11"/>
          <p:cNvGrpSpPr/>
          <p:nvPr/>
        </p:nvGrpSpPr>
        <p:grpSpPr>
          <a:xfrm>
            <a:off x="368323" y="1188239"/>
            <a:ext cx="5084210" cy="3304641"/>
            <a:chOff x="368323" y="1188239"/>
            <a:chExt cx="5084210" cy="3304641"/>
          </a:xfrm>
        </p:grpSpPr>
        <p:sp>
          <p:nvSpPr>
            <p:cNvPr id="356" name="Google Shape;356;p11"/>
            <p:cNvSpPr txBox="1"/>
            <p:nvPr/>
          </p:nvSpPr>
          <p:spPr>
            <a:xfrm>
              <a:off x="460267" y="1188239"/>
              <a:ext cx="44673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Challenges faced during development:</a:t>
              </a: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368323" y="1759274"/>
              <a:ext cx="91944" cy="14381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 txBox="1"/>
            <p:nvPr/>
          </p:nvSpPr>
          <p:spPr>
            <a:xfrm>
              <a:off x="460267" y="1662373"/>
              <a:ext cx="49922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Ensuring </a:t>
              </a:r>
              <a:r>
                <a:rPr b="0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accurate fire detection </a:t>
              </a: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and reliable operation of the flame and smoke sensors in different environments.</a:t>
              </a:r>
              <a:endParaRPr/>
            </a:p>
          </p:txBody>
        </p:sp>
        <p:sp>
          <p:nvSpPr>
            <p:cNvPr id="359" name="Google Shape;359;p11"/>
            <p:cNvSpPr txBox="1"/>
            <p:nvPr/>
          </p:nvSpPr>
          <p:spPr>
            <a:xfrm>
              <a:off x="460267" y="2628950"/>
              <a:ext cx="49922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Balancing the weight and size</a:t>
              </a: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of the robot to maintain agility while carrying firefighting equipment and power sources.</a:t>
              </a:r>
              <a:endParaRPr/>
            </a:p>
          </p:txBody>
        </p:sp>
        <p:sp>
          <p:nvSpPr>
            <p:cNvPr id="360" name="Google Shape;360;p11"/>
            <p:cNvSpPr txBox="1"/>
            <p:nvPr/>
          </p:nvSpPr>
          <p:spPr>
            <a:xfrm>
              <a:off x="460267" y="3661883"/>
              <a:ext cx="49922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Ensuring the </a:t>
              </a:r>
              <a:r>
                <a:rPr b="0" i="0" lang="en-US" sz="1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safety of the robot</a:t>
              </a: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and firefighters during operation, including fireproofing measures and fail-safe mechanisms.</a:t>
              </a: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368323" y="2733277"/>
              <a:ext cx="91944" cy="14381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368323" y="3780440"/>
              <a:ext cx="91944" cy="14381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3" name="Google Shape;3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2520" y="1647808"/>
            <a:ext cx="2276916" cy="2276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2"/>
          <p:cNvSpPr txBox="1"/>
          <p:nvPr>
            <p:ph idx="4" type="title"/>
          </p:nvPr>
        </p:nvSpPr>
        <p:spPr>
          <a:xfrm>
            <a:off x="-466725" y="64704"/>
            <a:ext cx="10033000" cy="71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 sz="2400"/>
              <a:t>Challenges and Future Directions</a:t>
            </a:r>
            <a:endParaRPr sz="2400"/>
          </a:p>
        </p:txBody>
      </p:sp>
      <p:sp>
        <p:nvSpPr>
          <p:cNvPr id="369" name="Google Shape;369;p12"/>
          <p:cNvSpPr txBox="1"/>
          <p:nvPr>
            <p:ph type="title"/>
          </p:nvPr>
        </p:nvSpPr>
        <p:spPr>
          <a:xfrm>
            <a:off x="5937451" y="-440200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Theory &amp; design</a:t>
            </a:r>
            <a:endParaRPr/>
          </a:p>
        </p:txBody>
      </p:sp>
      <p:sp>
        <p:nvSpPr>
          <p:cNvPr id="370" name="Google Shape;370;p12"/>
          <p:cNvSpPr/>
          <p:nvPr/>
        </p:nvSpPr>
        <p:spPr>
          <a:xfrm flipH="1" rot="10800000">
            <a:off x="0" y="749915"/>
            <a:ext cx="9143999" cy="13393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69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2"/>
          <p:cNvSpPr txBox="1"/>
          <p:nvPr/>
        </p:nvSpPr>
        <p:spPr>
          <a:xfrm>
            <a:off x="460267" y="1341361"/>
            <a:ext cx="44673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applications of fire-fighting robots:</a:t>
            </a:r>
            <a:endParaRPr/>
          </a:p>
        </p:txBody>
      </p:sp>
      <p:grpSp>
        <p:nvGrpSpPr>
          <p:cNvPr id="372" name="Google Shape;372;p12"/>
          <p:cNvGrpSpPr/>
          <p:nvPr/>
        </p:nvGrpSpPr>
        <p:grpSpPr>
          <a:xfrm>
            <a:off x="605390" y="1916373"/>
            <a:ext cx="5084210" cy="1552529"/>
            <a:chOff x="368323" y="1662373"/>
            <a:chExt cx="5084210" cy="1552529"/>
          </a:xfrm>
        </p:grpSpPr>
        <p:grpSp>
          <p:nvGrpSpPr>
            <p:cNvPr id="373" name="Google Shape;373;p12"/>
            <p:cNvGrpSpPr/>
            <p:nvPr/>
          </p:nvGrpSpPr>
          <p:grpSpPr>
            <a:xfrm>
              <a:off x="368323" y="1662373"/>
              <a:ext cx="5084210" cy="338554"/>
              <a:chOff x="368323" y="1662373"/>
              <a:chExt cx="5084210" cy="338554"/>
            </a:xfrm>
          </p:grpSpPr>
          <p:sp>
            <p:nvSpPr>
              <p:cNvPr id="374" name="Google Shape;374;p12"/>
              <p:cNvSpPr/>
              <p:nvPr/>
            </p:nvSpPr>
            <p:spPr>
              <a:xfrm>
                <a:off x="368323" y="1759274"/>
                <a:ext cx="91944" cy="14381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2"/>
              <p:cNvSpPr txBox="1"/>
              <p:nvPr/>
            </p:nvSpPr>
            <p:spPr>
              <a:xfrm>
                <a:off x="460267" y="1662373"/>
                <a:ext cx="49922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Industrial settings</a:t>
                </a:r>
                <a:endParaRPr/>
              </a:p>
            </p:txBody>
          </p:sp>
        </p:grpSp>
        <p:grpSp>
          <p:nvGrpSpPr>
            <p:cNvPr id="376" name="Google Shape;376;p12"/>
            <p:cNvGrpSpPr/>
            <p:nvPr/>
          </p:nvGrpSpPr>
          <p:grpSpPr>
            <a:xfrm>
              <a:off x="368323" y="2043373"/>
              <a:ext cx="5084210" cy="338554"/>
              <a:chOff x="368323" y="1662373"/>
              <a:chExt cx="5084210" cy="338554"/>
            </a:xfrm>
          </p:grpSpPr>
          <p:sp>
            <p:nvSpPr>
              <p:cNvPr id="377" name="Google Shape;377;p12"/>
              <p:cNvSpPr/>
              <p:nvPr/>
            </p:nvSpPr>
            <p:spPr>
              <a:xfrm>
                <a:off x="368323" y="1759274"/>
                <a:ext cx="91944" cy="14381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2"/>
              <p:cNvSpPr txBox="1"/>
              <p:nvPr/>
            </p:nvSpPr>
            <p:spPr>
              <a:xfrm>
                <a:off x="460267" y="1662373"/>
                <a:ext cx="49922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Urban firefighting</a:t>
                </a:r>
                <a:endParaRPr/>
              </a:p>
            </p:txBody>
          </p:sp>
        </p:grpSp>
        <p:grpSp>
          <p:nvGrpSpPr>
            <p:cNvPr id="379" name="Google Shape;379;p12"/>
            <p:cNvGrpSpPr/>
            <p:nvPr/>
          </p:nvGrpSpPr>
          <p:grpSpPr>
            <a:xfrm>
              <a:off x="368323" y="2439951"/>
              <a:ext cx="5084210" cy="338554"/>
              <a:chOff x="368323" y="1662373"/>
              <a:chExt cx="5084210" cy="338554"/>
            </a:xfrm>
          </p:grpSpPr>
          <p:sp>
            <p:nvSpPr>
              <p:cNvPr id="380" name="Google Shape;380;p12"/>
              <p:cNvSpPr/>
              <p:nvPr/>
            </p:nvSpPr>
            <p:spPr>
              <a:xfrm>
                <a:off x="368323" y="1759274"/>
                <a:ext cx="91944" cy="14381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2"/>
              <p:cNvSpPr txBox="1"/>
              <p:nvPr/>
            </p:nvSpPr>
            <p:spPr>
              <a:xfrm>
                <a:off x="460267" y="1662373"/>
                <a:ext cx="49922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Disaster response</a:t>
                </a:r>
                <a:endParaRPr/>
              </a:p>
            </p:txBody>
          </p:sp>
        </p:grpSp>
        <p:grpSp>
          <p:nvGrpSpPr>
            <p:cNvPr id="382" name="Google Shape;382;p12"/>
            <p:cNvGrpSpPr/>
            <p:nvPr/>
          </p:nvGrpSpPr>
          <p:grpSpPr>
            <a:xfrm>
              <a:off x="368323" y="2876348"/>
              <a:ext cx="5084210" cy="338554"/>
              <a:chOff x="368323" y="1662373"/>
              <a:chExt cx="5084210" cy="338554"/>
            </a:xfrm>
          </p:grpSpPr>
          <p:sp>
            <p:nvSpPr>
              <p:cNvPr id="383" name="Google Shape;383;p12"/>
              <p:cNvSpPr/>
              <p:nvPr/>
            </p:nvSpPr>
            <p:spPr>
              <a:xfrm>
                <a:off x="368323" y="1759274"/>
                <a:ext cx="91944" cy="14381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2"/>
              <p:cNvSpPr txBox="1"/>
              <p:nvPr/>
            </p:nvSpPr>
            <p:spPr>
              <a:xfrm>
                <a:off x="460267" y="1662373"/>
                <a:ext cx="499226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Remote and hazardous environments</a:t>
                </a:r>
                <a:endParaRPr/>
              </a:p>
            </p:txBody>
          </p:sp>
        </p:grpSp>
      </p:grpSp>
      <p:grpSp>
        <p:nvGrpSpPr>
          <p:cNvPr id="385" name="Google Shape;385;p12"/>
          <p:cNvGrpSpPr/>
          <p:nvPr/>
        </p:nvGrpSpPr>
        <p:grpSpPr>
          <a:xfrm>
            <a:off x="2693933" y="1368971"/>
            <a:ext cx="5627465" cy="2194416"/>
            <a:chOff x="2693933" y="1368971"/>
            <a:chExt cx="5627465" cy="2194416"/>
          </a:xfrm>
        </p:grpSpPr>
        <p:cxnSp>
          <p:nvCxnSpPr>
            <p:cNvPr id="386" name="Google Shape;386;p12"/>
            <p:cNvCxnSpPr/>
            <p:nvPr/>
          </p:nvCxnSpPr>
          <p:spPr>
            <a:xfrm>
              <a:off x="2693933" y="2085179"/>
              <a:ext cx="2572334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87" name="Google Shape;387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83266" y="1368971"/>
              <a:ext cx="2938132" cy="219441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8" name="Google Shape;388;p12"/>
          <p:cNvCxnSpPr/>
          <p:nvPr/>
        </p:nvCxnSpPr>
        <p:spPr>
          <a:xfrm>
            <a:off x="-436433" y="-734221"/>
            <a:ext cx="2572334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89" name="Google Shape;389;p12"/>
          <p:cNvGrpSpPr/>
          <p:nvPr/>
        </p:nvGrpSpPr>
        <p:grpSpPr>
          <a:xfrm>
            <a:off x="2693933" y="1341361"/>
            <a:ext cx="5763233" cy="2342868"/>
            <a:chOff x="5031500" y="-3090531"/>
            <a:chExt cx="5763233" cy="2342868"/>
          </a:xfrm>
        </p:grpSpPr>
        <p:cxnSp>
          <p:nvCxnSpPr>
            <p:cNvPr id="390" name="Google Shape;390;p12"/>
            <p:cNvCxnSpPr/>
            <p:nvPr/>
          </p:nvCxnSpPr>
          <p:spPr>
            <a:xfrm>
              <a:off x="5031500" y="-1919097"/>
              <a:ext cx="2572334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91" name="Google Shape;39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79585" y="-3090531"/>
              <a:ext cx="3015148" cy="23428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p12"/>
          <p:cNvGrpSpPr/>
          <p:nvPr/>
        </p:nvGrpSpPr>
        <p:grpSpPr>
          <a:xfrm>
            <a:off x="2693933" y="1428777"/>
            <a:ext cx="5795556" cy="2309846"/>
            <a:chOff x="3221689" y="-2943608"/>
            <a:chExt cx="5795556" cy="2309846"/>
          </a:xfrm>
        </p:grpSpPr>
        <p:cxnSp>
          <p:nvCxnSpPr>
            <p:cNvPr id="393" name="Google Shape;393;p12"/>
            <p:cNvCxnSpPr/>
            <p:nvPr/>
          </p:nvCxnSpPr>
          <p:spPr>
            <a:xfrm>
              <a:off x="3221689" y="-1455234"/>
              <a:ext cx="2572334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94" name="Google Shape;394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37451" y="-2943608"/>
              <a:ext cx="3079794" cy="23098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12"/>
          <p:cNvGrpSpPr/>
          <p:nvPr/>
        </p:nvGrpSpPr>
        <p:grpSpPr>
          <a:xfrm>
            <a:off x="4279998" y="1569064"/>
            <a:ext cx="4177168" cy="2202581"/>
            <a:chOff x="4279998" y="1569064"/>
            <a:chExt cx="4177168" cy="2202581"/>
          </a:xfrm>
        </p:grpSpPr>
        <p:cxnSp>
          <p:nvCxnSpPr>
            <p:cNvPr id="396" name="Google Shape;396;p12"/>
            <p:cNvCxnSpPr/>
            <p:nvPr/>
          </p:nvCxnSpPr>
          <p:spPr>
            <a:xfrm>
              <a:off x="4279998" y="3288833"/>
              <a:ext cx="986269" cy="10321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97" name="Google Shape;397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81216" y="1569064"/>
              <a:ext cx="3075950" cy="22025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"/>
          <p:cNvSpPr txBox="1"/>
          <p:nvPr>
            <p:ph idx="1" type="subTitle"/>
          </p:nvPr>
        </p:nvSpPr>
        <p:spPr>
          <a:xfrm>
            <a:off x="975093" y="1753036"/>
            <a:ext cx="34347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 you have any questions?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addyouremail@freepik.com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+91  620 421 838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/>
              <a:t>yourwebsite.com</a:t>
            </a:r>
            <a:endParaRPr/>
          </a:p>
        </p:txBody>
      </p:sp>
      <p:sp>
        <p:nvSpPr>
          <p:cNvPr id="403" name="Google Shape;403;p13"/>
          <p:cNvSpPr txBox="1"/>
          <p:nvPr>
            <p:ph type="title"/>
          </p:nvPr>
        </p:nvSpPr>
        <p:spPr>
          <a:xfrm>
            <a:off x="975100" y="539498"/>
            <a:ext cx="42948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Thanks!</a:t>
            </a:r>
            <a:endParaRPr/>
          </a:p>
        </p:txBody>
      </p:sp>
      <p:pic>
        <p:nvPicPr>
          <p:cNvPr id="404" name="Google Shape;404;p13"/>
          <p:cNvPicPr preferRelativeResize="0"/>
          <p:nvPr/>
        </p:nvPicPr>
        <p:blipFill rotWithShape="1">
          <a:blip r:embed="rId3">
            <a:alphaModFix/>
          </a:blip>
          <a:srcRect b="0" l="49784" r="10196" t="0"/>
          <a:stretch/>
        </p:blipFill>
        <p:spPr>
          <a:xfrm>
            <a:off x="6055749" y="0"/>
            <a:ext cx="3088248" cy="5143501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13"/>
          <p:cNvSpPr/>
          <p:nvPr/>
        </p:nvSpPr>
        <p:spPr>
          <a:xfrm>
            <a:off x="967700" y="1536625"/>
            <a:ext cx="3604200" cy="84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3"/>
          <p:cNvSpPr/>
          <p:nvPr/>
        </p:nvSpPr>
        <p:spPr>
          <a:xfrm>
            <a:off x="967700" y="3452251"/>
            <a:ext cx="3604200" cy="84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Google Shape;407;p13"/>
          <p:cNvGrpSpPr/>
          <p:nvPr/>
        </p:nvGrpSpPr>
        <p:grpSpPr>
          <a:xfrm>
            <a:off x="2334912" y="2857515"/>
            <a:ext cx="410400" cy="410400"/>
            <a:chOff x="4741087" y="2465740"/>
            <a:chExt cx="410400" cy="410400"/>
          </a:xfrm>
        </p:grpSpPr>
        <p:grpSp>
          <p:nvGrpSpPr>
            <p:cNvPr id="408" name="Google Shape;408;p13"/>
            <p:cNvGrpSpPr/>
            <p:nvPr/>
          </p:nvGrpSpPr>
          <p:grpSpPr>
            <a:xfrm>
              <a:off x="4815243" y="2528978"/>
              <a:ext cx="262089" cy="283925"/>
              <a:chOff x="1385007" y="2621430"/>
              <a:chExt cx="293262" cy="317660"/>
            </a:xfrm>
          </p:grpSpPr>
          <p:sp>
            <p:nvSpPr>
              <p:cNvPr id="409" name="Google Shape;409;p1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2" name="Google Shape;412;p13"/>
            <p:cNvSpPr/>
            <p:nvPr/>
          </p:nvSpPr>
          <p:spPr>
            <a:xfrm>
              <a:off x="4741087" y="2465740"/>
              <a:ext cx="410400" cy="410400"/>
            </a:xfrm>
            <a:prstGeom prst="frame">
              <a:avLst>
                <a:gd fmla="val 9152" name="adj1"/>
              </a:avLst>
            </a:pr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90069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3"/>
          <p:cNvGrpSpPr/>
          <p:nvPr/>
        </p:nvGrpSpPr>
        <p:grpSpPr>
          <a:xfrm>
            <a:off x="1655000" y="2857515"/>
            <a:ext cx="410400" cy="410400"/>
            <a:chOff x="4741100" y="2963915"/>
            <a:chExt cx="410400" cy="410400"/>
          </a:xfrm>
        </p:grpSpPr>
        <p:sp>
          <p:nvSpPr>
            <p:cNvPr id="414" name="Google Shape;414;p13"/>
            <p:cNvSpPr/>
            <p:nvPr/>
          </p:nvSpPr>
          <p:spPr>
            <a:xfrm>
              <a:off x="4815276" y="3062260"/>
              <a:ext cx="262057" cy="213720"/>
            </a:xfrm>
            <a:custGeom>
              <a:rect b="b" l="l" r="r" t="t"/>
              <a:pathLst>
                <a:path extrusionOk="0" h="16377" w="20081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4741100" y="2963915"/>
              <a:ext cx="410400" cy="410400"/>
            </a:xfrm>
            <a:prstGeom prst="frame">
              <a:avLst>
                <a:gd fmla="val 9152" name="adj1"/>
              </a:avLst>
            </a:pr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90069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13"/>
          <p:cNvGrpSpPr/>
          <p:nvPr/>
        </p:nvGrpSpPr>
        <p:grpSpPr>
          <a:xfrm>
            <a:off x="975100" y="2857515"/>
            <a:ext cx="410400" cy="410400"/>
            <a:chOff x="4741100" y="3462090"/>
            <a:chExt cx="410400" cy="410400"/>
          </a:xfrm>
        </p:grpSpPr>
        <p:grpSp>
          <p:nvGrpSpPr>
            <p:cNvPr id="417" name="Google Shape;417;p13"/>
            <p:cNvGrpSpPr/>
            <p:nvPr/>
          </p:nvGrpSpPr>
          <p:grpSpPr>
            <a:xfrm>
              <a:off x="4815255" y="3536273"/>
              <a:ext cx="262090" cy="262073"/>
              <a:chOff x="860977" y="2620616"/>
              <a:chExt cx="319311" cy="319290"/>
            </a:xfrm>
          </p:grpSpPr>
          <p:sp>
            <p:nvSpPr>
              <p:cNvPr id="418" name="Google Shape;418;p1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1" name="Google Shape;421;p13"/>
            <p:cNvSpPr/>
            <p:nvPr/>
          </p:nvSpPr>
          <p:spPr>
            <a:xfrm>
              <a:off x="4741100" y="3462090"/>
              <a:ext cx="410400" cy="410400"/>
            </a:xfrm>
            <a:prstGeom prst="frame">
              <a:avLst>
                <a:gd fmla="val 9152" name="adj1"/>
              </a:avLst>
            </a:pr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90069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3"/>
          <p:cNvGrpSpPr/>
          <p:nvPr/>
        </p:nvGrpSpPr>
        <p:grpSpPr>
          <a:xfrm>
            <a:off x="3014812" y="2857515"/>
            <a:ext cx="410400" cy="410400"/>
            <a:chOff x="5361337" y="3462090"/>
            <a:chExt cx="410400" cy="410400"/>
          </a:xfrm>
        </p:grpSpPr>
        <p:sp>
          <p:nvSpPr>
            <p:cNvPr id="423" name="Google Shape;423;p13"/>
            <p:cNvSpPr/>
            <p:nvPr/>
          </p:nvSpPr>
          <p:spPr>
            <a:xfrm>
              <a:off x="5362839" y="3463615"/>
              <a:ext cx="407383" cy="407383"/>
            </a:xfrm>
            <a:custGeom>
              <a:rect b="b" l="l" r="r" t="t"/>
              <a:pathLst>
                <a:path extrusionOk="0" h="19982" w="19982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5361337" y="3462090"/>
              <a:ext cx="410400" cy="410400"/>
            </a:xfrm>
            <a:prstGeom prst="frame">
              <a:avLst>
                <a:gd fmla="val 9152" name="adj1"/>
              </a:avLst>
            </a:pr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90069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13"/>
          <p:cNvSpPr/>
          <p:nvPr/>
        </p:nvSpPr>
        <p:spPr>
          <a:xfrm>
            <a:off x="967700" y="4117828"/>
            <a:ext cx="3882859" cy="6782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Group Members</a:t>
            </a: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629904" y="1539369"/>
            <a:ext cx="7953610" cy="1857230"/>
            <a:chOff x="629904" y="1276902"/>
            <a:chExt cx="7953610" cy="1857230"/>
          </a:xfrm>
        </p:grpSpPr>
        <p:grpSp>
          <p:nvGrpSpPr>
            <p:cNvPr id="106" name="Google Shape;106;p2"/>
            <p:cNvGrpSpPr/>
            <p:nvPr/>
          </p:nvGrpSpPr>
          <p:grpSpPr>
            <a:xfrm>
              <a:off x="629904" y="1276902"/>
              <a:ext cx="7953610" cy="765030"/>
              <a:chOff x="629904" y="1276902"/>
              <a:chExt cx="7953610" cy="765030"/>
            </a:xfrm>
          </p:grpSpPr>
          <p:grpSp>
            <p:nvGrpSpPr>
              <p:cNvPr id="107" name="Google Shape;107;p2"/>
              <p:cNvGrpSpPr/>
              <p:nvPr/>
            </p:nvGrpSpPr>
            <p:grpSpPr>
              <a:xfrm>
                <a:off x="629904" y="1276902"/>
                <a:ext cx="2739829" cy="765030"/>
                <a:chOff x="646838" y="1471635"/>
                <a:chExt cx="2739829" cy="765030"/>
              </a:xfrm>
            </p:grpSpPr>
            <p:sp>
              <p:nvSpPr>
                <p:cNvPr id="108" name="Google Shape;108;p2"/>
                <p:cNvSpPr/>
                <p:nvPr/>
              </p:nvSpPr>
              <p:spPr>
                <a:xfrm>
                  <a:off x="720000" y="1840966"/>
                  <a:ext cx="2135288" cy="57145"/>
                </a:xfrm>
                <a:prstGeom prst="rect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chemeClr val="accent2"/>
                    </a:gs>
                  </a:gsLst>
                  <a:lin ang="90000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2"/>
                <p:cNvSpPr txBox="1"/>
                <p:nvPr/>
              </p:nvSpPr>
              <p:spPr>
                <a:xfrm>
                  <a:off x="646838" y="1471635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KHONDOKAR SAIM</a:t>
                  </a:r>
                  <a:endParaRPr/>
                </a:p>
              </p:txBody>
            </p:sp>
            <p:sp>
              <p:nvSpPr>
                <p:cNvPr id="110" name="Google Shape;110;p2"/>
                <p:cNvSpPr txBox="1"/>
                <p:nvPr/>
              </p:nvSpPr>
              <p:spPr>
                <a:xfrm>
                  <a:off x="646838" y="1898111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221902353</a:t>
                  </a:r>
                  <a:endParaRPr/>
                </a:p>
              </p:txBody>
            </p:sp>
          </p:grpSp>
          <p:grpSp>
            <p:nvGrpSpPr>
              <p:cNvPr id="111" name="Google Shape;111;p2"/>
              <p:cNvGrpSpPr/>
              <p:nvPr/>
            </p:nvGrpSpPr>
            <p:grpSpPr>
              <a:xfrm>
                <a:off x="3202085" y="1276902"/>
                <a:ext cx="2739829" cy="765030"/>
                <a:chOff x="646838" y="1471635"/>
                <a:chExt cx="2739829" cy="765030"/>
              </a:xfrm>
            </p:grpSpPr>
            <p:sp>
              <p:nvSpPr>
                <p:cNvPr id="112" name="Google Shape;112;p2"/>
                <p:cNvSpPr/>
                <p:nvPr/>
              </p:nvSpPr>
              <p:spPr>
                <a:xfrm>
                  <a:off x="720000" y="1840966"/>
                  <a:ext cx="2135288" cy="57145"/>
                </a:xfrm>
                <a:prstGeom prst="rect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chemeClr val="accent2"/>
                    </a:gs>
                  </a:gsLst>
                  <a:lin ang="90000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2"/>
                <p:cNvSpPr txBox="1"/>
                <p:nvPr/>
              </p:nvSpPr>
              <p:spPr>
                <a:xfrm>
                  <a:off x="646838" y="1471635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MD.FAHAD NAKIB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2"/>
                <p:cNvSpPr txBox="1"/>
                <p:nvPr/>
              </p:nvSpPr>
              <p:spPr>
                <a:xfrm>
                  <a:off x="646838" y="1898111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221902149 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5" name="Google Shape;115;p2"/>
              <p:cNvGrpSpPr/>
              <p:nvPr/>
            </p:nvGrpSpPr>
            <p:grpSpPr>
              <a:xfrm>
                <a:off x="5843685" y="1276902"/>
                <a:ext cx="2739829" cy="765030"/>
                <a:chOff x="646838" y="1471635"/>
                <a:chExt cx="2739829" cy="765030"/>
              </a:xfrm>
            </p:grpSpPr>
            <p:sp>
              <p:nvSpPr>
                <p:cNvPr id="116" name="Google Shape;116;p2"/>
                <p:cNvSpPr/>
                <p:nvPr/>
              </p:nvSpPr>
              <p:spPr>
                <a:xfrm>
                  <a:off x="720000" y="1840966"/>
                  <a:ext cx="2135288" cy="57145"/>
                </a:xfrm>
                <a:prstGeom prst="rect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chemeClr val="accent2"/>
                    </a:gs>
                  </a:gsLst>
                  <a:lin ang="90000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2"/>
                <p:cNvSpPr txBox="1"/>
                <p:nvPr/>
              </p:nvSpPr>
              <p:spPr>
                <a:xfrm>
                  <a:off x="646838" y="1471635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MD.SHIHABUR RAHMAN 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2"/>
                <p:cNvSpPr txBox="1"/>
                <p:nvPr/>
              </p:nvSpPr>
              <p:spPr>
                <a:xfrm>
                  <a:off x="646838" y="1898111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221902154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9" name="Google Shape;119;p2"/>
            <p:cNvGrpSpPr/>
            <p:nvPr/>
          </p:nvGrpSpPr>
          <p:grpSpPr>
            <a:xfrm>
              <a:off x="629904" y="2369102"/>
              <a:ext cx="7953610" cy="765030"/>
              <a:chOff x="629904" y="1276902"/>
              <a:chExt cx="7953610" cy="765030"/>
            </a:xfrm>
          </p:grpSpPr>
          <p:grpSp>
            <p:nvGrpSpPr>
              <p:cNvPr id="120" name="Google Shape;120;p2"/>
              <p:cNvGrpSpPr/>
              <p:nvPr/>
            </p:nvGrpSpPr>
            <p:grpSpPr>
              <a:xfrm>
                <a:off x="629904" y="1276902"/>
                <a:ext cx="2739829" cy="765030"/>
                <a:chOff x="646838" y="1471635"/>
                <a:chExt cx="2739829" cy="765030"/>
              </a:xfrm>
            </p:grpSpPr>
            <p:sp>
              <p:nvSpPr>
                <p:cNvPr id="121" name="Google Shape;121;p2"/>
                <p:cNvSpPr/>
                <p:nvPr/>
              </p:nvSpPr>
              <p:spPr>
                <a:xfrm>
                  <a:off x="720000" y="1840966"/>
                  <a:ext cx="2135288" cy="57145"/>
                </a:xfrm>
                <a:prstGeom prst="rect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chemeClr val="accent2"/>
                    </a:gs>
                  </a:gsLst>
                  <a:lin ang="90000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2"/>
                <p:cNvSpPr txBox="1"/>
                <p:nvPr/>
              </p:nvSpPr>
              <p:spPr>
                <a:xfrm>
                  <a:off x="646838" y="1471635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HASNAT ZAMIL 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2"/>
                <p:cNvSpPr txBox="1"/>
                <p:nvPr/>
              </p:nvSpPr>
              <p:spPr>
                <a:xfrm>
                  <a:off x="646838" y="1898111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221902001 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" name="Google Shape;124;p2"/>
              <p:cNvGrpSpPr/>
              <p:nvPr/>
            </p:nvGrpSpPr>
            <p:grpSpPr>
              <a:xfrm>
                <a:off x="3202085" y="1276902"/>
                <a:ext cx="2739829" cy="765030"/>
                <a:chOff x="646838" y="1471635"/>
                <a:chExt cx="2739829" cy="765030"/>
              </a:xfrm>
            </p:grpSpPr>
            <p:sp>
              <p:nvSpPr>
                <p:cNvPr id="125" name="Google Shape;125;p2"/>
                <p:cNvSpPr/>
                <p:nvPr/>
              </p:nvSpPr>
              <p:spPr>
                <a:xfrm>
                  <a:off x="720000" y="1840966"/>
                  <a:ext cx="2135288" cy="57145"/>
                </a:xfrm>
                <a:prstGeom prst="rect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chemeClr val="accent2"/>
                    </a:gs>
                  </a:gsLst>
                  <a:lin ang="90000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2"/>
                <p:cNvSpPr txBox="1"/>
                <p:nvPr/>
              </p:nvSpPr>
              <p:spPr>
                <a:xfrm>
                  <a:off x="646838" y="1471635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MD.NAFIJUL ISLAM 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2"/>
                <p:cNvSpPr txBox="1"/>
                <p:nvPr/>
              </p:nvSpPr>
              <p:spPr>
                <a:xfrm>
                  <a:off x="646838" y="1898111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221902156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8" name="Google Shape;128;p2"/>
              <p:cNvGrpSpPr/>
              <p:nvPr/>
            </p:nvGrpSpPr>
            <p:grpSpPr>
              <a:xfrm>
                <a:off x="5843685" y="1276902"/>
                <a:ext cx="2739829" cy="765030"/>
                <a:chOff x="646838" y="1471635"/>
                <a:chExt cx="2739829" cy="765030"/>
              </a:xfrm>
            </p:grpSpPr>
            <p:sp>
              <p:nvSpPr>
                <p:cNvPr id="129" name="Google Shape;129;p2"/>
                <p:cNvSpPr/>
                <p:nvPr/>
              </p:nvSpPr>
              <p:spPr>
                <a:xfrm>
                  <a:off x="720000" y="1840966"/>
                  <a:ext cx="2135288" cy="57145"/>
                </a:xfrm>
                <a:prstGeom prst="rect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chemeClr val="accent2"/>
                    </a:gs>
                  </a:gsLst>
                  <a:lin ang="90000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2"/>
                <p:cNvSpPr txBox="1"/>
                <p:nvPr/>
              </p:nvSpPr>
              <p:spPr>
                <a:xfrm>
                  <a:off x="646838" y="1471635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MD.SUMON MIA 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2"/>
                <p:cNvSpPr txBox="1"/>
                <p:nvPr/>
              </p:nvSpPr>
              <p:spPr>
                <a:xfrm>
                  <a:off x="646838" y="1898111"/>
                  <a:ext cx="2739829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6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221902155</a:t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/>
          <p:nvPr/>
        </p:nvSpPr>
        <p:spPr>
          <a:xfrm flipH="1">
            <a:off x="1483360" y="697320"/>
            <a:ext cx="3337560" cy="45719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00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b="7408" l="0" r="0" t="7418"/>
          <a:stretch/>
        </p:blipFill>
        <p:spPr>
          <a:xfrm rot="5400000">
            <a:off x="5260188" y="1423112"/>
            <a:ext cx="4039249" cy="22928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3"/>
          <p:cNvSpPr txBox="1"/>
          <p:nvPr>
            <p:ph type="title"/>
          </p:nvPr>
        </p:nvSpPr>
        <p:spPr>
          <a:xfrm>
            <a:off x="1101000" y="240120"/>
            <a:ext cx="385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9" name="Google Shape;139;p3"/>
          <p:cNvSpPr txBox="1"/>
          <p:nvPr>
            <p:ph idx="2" type="title"/>
          </p:nvPr>
        </p:nvSpPr>
        <p:spPr>
          <a:xfrm>
            <a:off x="474238" y="863926"/>
            <a:ext cx="7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40" name="Google Shape;140;p3"/>
          <p:cNvSpPr txBox="1"/>
          <p:nvPr>
            <p:ph idx="5" type="title"/>
          </p:nvPr>
        </p:nvSpPr>
        <p:spPr>
          <a:xfrm>
            <a:off x="474238" y="1351291"/>
            <a:ext cx="7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41" name="Google Shape;141;p3"/>
          <p:cNvSpPr txBox="1"/>
          <p:nvPr>
            <p:ph idx="8" type="title"/>
          </p:nvPr>
        </p:nvSpPr>
        <p:spPr>
          <a:xfrm>
            <a:off x="474238" y="1871526"/>
            <a:ext cx="731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42" name="Google Shape;142;p3"/>
          <p:cNvSpPr txBox="1"/>
          <p:nvPr>
            <p:ph idx="14" type="title"/>
          </p:nvPr>
        </p:nvSpPr>
        <p:spPr>
          <a:xfrm>
            <a:off x="474238" y="2543937"/>
            <a:ext cx="7314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474238" y="3254198"/>
            <a:ext cx="7314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Quantico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05</a:t>
            </a:r>
            <a:endParaRPr b="1" i="0" sz="3000" u="none" cap="none" strike="noStrik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474238" y="3926724"/>
            <a:ext cx="7314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Quantico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06</a:t>
            </a:r>
            <a:endParaRPr b="1" i="0" sz="3000" u="none" cap="none" strike="noStrik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1205638" y="1060880"/>
            <a:ext cx="4467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Fire Fighting Robots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1205638" y="1519659"/>
            <a:ext cx="4467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Role of Arduino in Fire Fighting Robots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1205637" y="1944143"/>
            <a:ext cx="44670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 of equipment used in this project and their details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1205637" y="2650079"/>
            <a:ext cx="48226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and Construction of the Fire-Fighting Robot</a:t>
            </a:r>
            <a:endParaRPr/>
          </a:p>
        </p:txBody>
      </p:sp>
      <p:sp>
        <p:nvSpPr>
          <p:cNvPr id="149" name="Google Shape;149;p3"/>
          <p:cNvSpPr txBox="1"/>
          <p:nvPr/>
        </p:nvSpPr>
        <p:spPr>
          <a:xfrm>
            <a:off x="1205637" y="3320090"/>
            <a:ext cx="47464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Sensing and Detection Systems in Fire Fighting Robots</a:t>
            </a:r>
            <a:endParaRPr/>
          </a:p>
        </p:txBody>
      </p:sp>
      <p:sp>
        <p:nvSpPr>
          <p:cNvPr id="150" name="Google Shape;150;p3"/>
          <p:cNvSpPr txBox="1"/>
          <p:nvPr/>
        </p:nvSpPr>
        <p:spPr>
          <a:xfrm>
            <a:off x="1205637" y="4055167"/>
            <a:ext cx="4467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Challenges and Future Directions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>
            <p:ph idx="4" type="title"/>
          </p:nvPr>
        </p:nvSpPr>
        <p:spPr>
          <a:xfrm>
            <a:off x="751331" y="-383597"/>
            <a:ext cx="7704000" cy="1475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/>
              <a:t>Introduction to Fire Fighting Robots </a:t>
            </a:r>
            <a:endParaRPr/>
          </a:p>
        </p:txBody>
      </p:sp>
      <p:sp>
        <p:nvSpPr>
          <p:cNvPr id="156" name="Google Shape;156;p4"/>
          <p:cNvSpPr txBox="1"/>
          <p:nvPr>
            <p:ph type="title"/>
          </p:nvPr>
        </p:nvSpPr>
        <p:spPr>
          <a:xfrm>
            <a:off x="5937451" y="-440200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Theory  design</a:t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 flipH="1" rot="10800000">
            <a:off x="0" y="749915"/>
            <a:ext cx="9143999" cy="13393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69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 b="18486" l="8352" r="16044" t="1509"/>
          <a:stretch/>
        </p:blipFill>
        <p:spPr>
          <a:xfrm>
            <a:off x="5867719" y="1197688"/>
            <a:ext cx="2410326" cy="340087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59" name="Google Shape;159;p4"/>
          <p:cNvGrpSpPr/>
          <p:nvPr/>
        </p:nvGrpSpPr>
        <p:grpSpPr>
          <a:xfrm>
            <a:off x="419123" y="1459670"/>
            <a:ext cx="4667606" cy="2918896"/>
            <a:chOff x="419123" y="1459670"/>
            <a:chExt cx="4667606" cy="2918896"/>
          </a:xfrm>
        </p:grpSpPr>
        <p:sp>
          <p:nvSpPr>
            <p:cNvPr id="160" name="Google Shape;160;p4"/>
            <p:cNvSpPr txBox="1"/>
            <p:nvPr/>
          </p:nvSpPr>
          <p:spPr>
            <a:xfrm>
              <a:off x="555517" y="1916353"/>
              <a:ext cx="4531212" cy="2462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accent3"/>
                  </a:solidFill>
                  <a:latin typeface="Catamaran"/>
                  <a:ea typeface="Catamaran"/>
                  <a:cs typeface="Catamaran"/>
                  <a:sym typeface="Catamaran"/>
                </a:rPr>
                <a:t>Assist in extinguishing fires and performing firefighting tasks in hazardous and inaccessible environments.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Minimize the risk to human firefighters by operating in dangerous conditions, such as burning buildings or industrial incidents.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Enhance response times and effectiveness in firefighting operations.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61" name="Google Shape;161;p4"/>
            <p:cNvGrpSpPr/>
            <p:nvPr/>
          </p:nvGrpSpPr>
          <p:grpSpPr>
            <a:xfrm>
              <a:off x="419123" y="2082796"/>
              <a:ext cx="136394" cy="143810"/>
              <a:chOff x="4854075" y="2527625"/>
              <a:chExt cx="56000" cy="5905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4"/>
            <p:cNvGrpSpPr/>
            <p:nvPr/>
          </p:nvGrpSpPr>
          <p:grpSpPr>
            <a:xfrm>
              <a:off x="419123" y="2821583"/>
              <a:ext cx="136394" cy="143810"/>
              <a:chOff x="4854075" y="2527625"/>
              <a:chExt cx="56000" cy="59050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4"/>
            <p:cNvGrpSpPr/>
            <p:nvPr/>
          </p:nvGrpSpPr>
          <p:grpSpPr>
            <a:xfrm>
              <a:off x="419123" y="3590648"/>
              <a:ext cx="136394" cy="143810"/>
              <a:chOff x="4854075" y="2527625"/>
              <a:chExt cx="56000" cy="59050"/>
            </a:xfrm>
          </p:grpSpPr>
          <p:sp>
            <p:nvSpPr>
              <p:cNvPr id="168" name="Google Shape;168;p4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" name="Google Shape;170;p4"/>
            <p:cNvSpPr txBox="1"/>
            <p:nvPr/>
          </p:nvSpPr>
          <p:spPr>
            <a:xfrm>
              <a:off x="555517" y="1459670"/>
              <a:ext cx="45312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sng" cap="none" strike="noStrike">
                  <a:solidFill>
                    <a:schemeClr val="accent3"/>
                  </a:solidFill>
                  <a:latin typeface="Catamaran"/>
                  <a:ea typeface="Catamaran"/>
                  <a:cs typeface="Catamaran"/>
                  <a:sym typeface="Catamaran"/>
                </a:rPr>
                <a:t>Purpose of Fire Fighting Robots:</a:t>
              </a:r>
              <a:endParaRPr b="1" i="0" sz="1800" u="sng" cap="none" strike="noStrike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71" name="Google Shape;171;p4"/>
          <p:cNvGrpSpPr/>
          <p:nvPr/>
        </p:nvGrpSpPr>
        <p:grpSpPr>
          <a:xfrm>
            <a:off x="555517" y="1459670"/>
            <a:ext cx="4740762" cy="2538808"/>
            <a:chOff x="555517" y="1459670"/>
            <a:chExt cx="4740762" cy="2538808"/>
          </a:xfrm>
        </p:grpSpPr>
        <p:sp>
          <p:nvSpPr>
            <p:cNvPr id="172" name="Google Shape;172;p4"/>
            <p:cNvSpPr txBox="1"/>
            <p:nvPr/>
          </p:nvSpPr>
          <p:spPr>
            <a:xfrm>
              <a:off x="555517" y="1459670"/>
              <a:ext cx="45312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Benefits of Fire Fighting Robots:</a:t>
              </a:r>
              <a:endParaRPr b="1" i="0" sz="2400" u="sng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73" name="Google Shape;173;p4"/>
            <p:cNvGrpSpPr/>
            <p:nvPr/>
          </p:nvGrpSpPr>
          <p:grpSpPr>
            <a:xfrm>
              <a:off x="663061" y="1967153"/>
              <a:ext cx="4633218" cy="2031325"/>
              <a:chOff x="453511" y="1916353"/>
              <a:chExt cx="4633218" cy="2031325"/>
            </a:xfrm>
          </p:grpSpPr>
          <p:sp>
            <p:nvSpPr>
              <p:cNvPr id="174" name="Google Shape;174;p4"/>
              <p:cNvSpPr txBox="1"/>
              <p:nvPr/>
            </p:nvSpPr>
            <p:spPr>
              <a:xfrm>
                <a:off x="555517" y="1916353"/>
                <a:ext cx="4531212" cy="2031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Increased safety</a:t>
                </a:r>
                <a:endParaRPr/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3"/>
                    </a:solidFill>
                    <a:latin typeface="Catamaran"/>
                    <a:ea typeface="Catamaran"/>
                    <a:cs typeface="Catamaran"/>
                    <a:sym typeface="Catamaran"/>
                  </a:rPr>
                  <a:t>Improved efficiency</a:t>
                </a:r>
                <a:endParaRPr/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3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3"/>
                    </a:solidFill>
                    <a:latin typeface="Catamaran"/>
                    <a:ea typeface="Catamaran"/>
                    <a:cs typeface="Catamaran"/>
                    <a:sym typeface="Catamaran"/>
                  </a:rPr>
                  <a:t>Continuous operation</a:t>
                </a:r>
                <a:endParaRPr/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3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3"/>
                    </a:solidFill>
                    <a:latin typeface="Catamaran"/>
                    <a:ea typeface="Catamaran"/>
                    <a:cs typeface="Catamaran"/>
                    <a:sym typeface="Catamaran"/>
                  </a:rPr>
                  <a:t>Real-time monitoring</a:t>
                </a:r>
                <a:endParaRPr/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accent3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  <a:p>
                <a:pPr indent="0" lvl="0" marL="0" marR="0" rtl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accent3"/>
                    </a:solidFill>
                    <a:latin typeface="Catamaran"/>
                    <a:ea typeface="Catamaran"/>
                    <a:cs typeface="Catamaran"/>
                    <a:sym typeface="Catamaran"/>
                  </a:rPr>
                  <a:t>Remote operation</a:t>
                </a:r>
                <a:endParaRPr/>
              </a:p>
            </p:txBody>
          </p:sp>
          <p:grpSp>
            <p:nvGrpSpPr>
              <p:cNvPr id="175" name="Google Shape;175;p4"/>
              <p:cNvGrpSpPr/>
              <p:nvPr/>
            </p:nvGrpSpPr>
            <p:grpSpPr>
              <a:xfrm>
                <a:off x="453511" y="2017365"/>
                <a:ext cx="136394" cy="143810"/>
                <a:chOff x="4854075" y="2527625"/>
                <a:chExt cx="56000" cy="59050"/>
              </a:xfrm>
            </p:grpSpPr>
            <p:sp>
              <p:nvSpPr>
                <p:cNvPr id="176" name="Google Shape;176;p4"/>
                <p:cNvSpPr/>
                <p:nvPr/>
              </p:nvSpPr>
              <p:spPr>
                <a:xfrm>
                  <a:off x="4872325" y="2527625"/>
                  <a:ext cx="37750" cy="59050"/>
                </a:xfrm>
                <a:custGeom>
                  <a:rect b="b" l="l" r="r" t="t"/>
                  <a:pathLst>
                    <a:path extrusionOk="0" h="2362" w="1510">
                      <a:moveTo>
                        <a:pt x="305" y="1"/>
                      </a:moveTo>
                      <a:cubicBezTo>
                        <a:pt x="141" y="1"/>
                        <a:pt x="1" y="210"/>
                        <a:pt x="146" y="371"/>
                      </a:cubicBezTo>
                      <a:lnTo>
                        <a:pt x="961" y="1179"/>
                      </a:lnTo>
                      <a:lnTo>
                        <a:pt x="146" y="1994"/>
                      </a:lnTo>
                      <a:cubicBezTo>
                        <a:pt x="0" y="2151"/>
                        <a:pt x="143" y="2361"/>
                        <a:pt x="308" y="2361"/>
                      </a:cubicBezTo>
                      <a:cubicBezTo>
                        <a:pt x="355" y="2361"/>
                        <a:pt x="404" y="2344"/>
                        <a:pt x="449" y="2304"/>
                      </a:cubicBezTo>
                      <a:lnTo>
                        <a:pt x="1423" y="1338"/>
                      </a:lnTo>
                      <a:cubicBezTo>
                        <a:pt x="1509" y="1244"/>
                        <a:pt x="1509" y="1107"/>
                        <a:pt x="1423" y="1013"/>
                      </a:cubicBezTo>
                      <a:lnTo>
                        <a:pt x="1423" y="1020"/>
                      </a:lnTo>
                      <a:lnTo>
                        <a:pt x="449" y="61"/>
                      </a:lnTo>
                      <a:cubicBezTo>
                        <a:pt x="403" y="19"/>
                        <a:pt x="353" y="1"/>
                        <a:pt x="30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4"/>
                <p:cNvSpPr/>
                <p:nvPr/>
              </p:nvSpPr>
              <p:spPr>
                <a:xfrm>
                  <a:off x="4854075" y="2539100"/>
                  <a:ext cx="26075" cy="35875"/>
                </a:xfrm>
                <a:custGeom>
                  <a:rect b="b" l="l" r="r" t="t"/>
                  <a:pathLst>
                    <a:path extrusionOk="0" h="1435" w="1043">
                      <a:moveTo>
                        <a:pt x="326" y="1"/>
                      </a:moveTo>
                      <a:cubicBezTo>
                        <a:pt x="152" y="1"/>
                        <a:pt x="1" y="234"/>
                        <a:pt x="177" y="388"/>
                      </a:cubicBezTo>
                      <a:lnTo>
                        <a:pt x="516" y="720"/>
                      </a:lnTo>
                      <a:lnTo>
                        <a:pt x="177" y="1059"/>
                      </a:lnTo>
                      <a:cubicBezTo>
                        <a:pt x="21" y="1215"/>
                        <a:pt x="165" y="1435"/>
                        <a:pt x="336" y="1435"/>
                      </a:cubicBezTo>
                      <a:cubicBezTo>
                        <a:pt x="386" y="1435"/>
                        <a:pt x="439" y="1415"/>
                        <a:pt x="487" y="1369"/>
                      </a:cubicBezTo>
                      <a:lnTo>
                        <a:pt x="977" y="886"/>
                      </a:lnTo>
                      <a:cubicBezTo>
                        <a:pt x="1020" y="843"/>
                        <a:pt x="1042" y="785"/>
                        <a:pt x="1042" y="720"/>
                      </a:cubicBezTo>
                      <a:cubicBezTo>
                        <a:pt x="1042" y="662"/>
                        <a:pt x="1013" y="605"/>
                        <a:pt x="977" y="561"/>
                      </a:cubicBezTo>
                      <a:lnTo>
                        <a:pt x="487" y="78"/>
                      </a:lnTo>
                      <a:cubicBezTo>
                        <a:pt x="437" y="23"/>
                        <a:pt x="380" y="1"/>
                        <a:pt x="32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4"/>
              <p:cNvGrpSpPr/>
              <p:nvPr/>
            </p:nvGrpSpPr>
            <p:grpSpPr>
              <a:xfrm>
                <a:off x="453511" y="2415298"/>
                <a:ext cx="136394" cy="143810"/>
                <a:chOff x="4854075" y="2527625"/>
                <a:chExt cx="56000" cy="59050"/>
              </a:xfrm>
            </p:grpSpPr>
            <p:sp>
              <p:nvSpPr>
                <p:cNvPr id="179" name="Google Shape;179;p4"/>
                <p:cNvSpPr/>
                <p:nvPr/>
              </p:nvSpPr>
              <p:spPr>
                <a:xfrm>
                  <a:off x="4872325" y="2527625"/>
                  <a:ext cx="37750" cy="59050"/>
                </a:xfrm>
                <a:custGeom>
                  <a:rect b="b" l="l" r="r" t="t"/>
                  <a:pathLst>
                    <a:path extrusionOk="0" h="2362" w="1510">
                      <a:moveTo>
                        <a:pt x="305" y="1"/>
                      </a:moveTo>
                      <a:cubicBezTo>
                        <a:pt x="141" y="1"/>
                        <a:pt x="1" y="210"/>
                        <a:pt x="146" y="371"/>
                      </a:cubicBezTo>
                      <a:lnTo>
                        <a:pt x="961" y="1179"/>
                      </a:lnTo>
                      <a:lnTo>
                        <a:pt x="146" y="1994"/>
                      </a:lnTo>
                      <a:cubicBezTo>
                        <a:pt x="0" y="2151"/>
                        <a:pt x="143" y="2361"/>
                        <a:pt x="308" y="2361"/>
                      </a:cubicBezTo>
                      <a:cubicBezTo>
                        <a:pt x="355" y="2361"/>
                        <a:pt x="404" y="2344"/>
                        <a:pt x="449" y="2304"/>
                      </a:cubicBezTo>
                      <a:lnTo>
                        <a:pt x="1423" y="1338"/>
                      </a:lnTo>
                      <a:cubicBezTo>
                        <a:pt x="1509" y="1244"/>
                        <a:pt x="1509" y="1107"/>
                        <a:pt x="1423" y="1013"/>
                      </a:cubicBezTo>
                      <a:lnTo>
                        <a:pt x="1423" y="1020"/>
                      </a:lnTo>
                      <a:lnTo>
                        <a:pt x="449" y="61"/>
                      </a:lnTo>
                      <a:cubicBezTo>
                        <a:pt x="403" y="19"/>
                        <a:pt x="353" y="1"/>
                        <a:pt x="30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4"/>
                <p:cNvSpPr/>
                <p:nvPr/>
              </p:nvSpPr>
              <p:spPr>
                <a:xfrm>
                  <a:off x="4854075" y="2539100"/>
                  <a:ext cx="26075" cy="35875"/>
                </a:xfrm>
                <a:custGeom>
                  <a:rect b="b" l="l" r="r" t="t"/>
                  <a:pathLst>
                    <a:path extrusionOk="0" h="1435" w="1043">
                      <a:moveTo>
                        <a:pt x="326" y="1"/>
                      </a:moveTo>
                      <a:cubicBezTo>
                        <a:pt x="152" y="1"/>
                        <a:pt x="1" y="234"/>
                        <a:pt x="177" y="388"/>
                      </a:cubicBezTo>
                      <a:lnTo>
                        <a:pt x="516" y="720"/>
                      </a:lnTo>
                      <a:lnTo>
                        <a:pt x="177" y="1059"/>
                      </a:lnTo>
                      <a:cubicBezTo>
                        <a:pt x="21" y="1215"/>
                        <a:pt x="165" y="1435"/>
                        <a:pt x="336" y="1435"/>
                      </a:cubicBezTo>
                      <a:cubicBezTo>
                        <a:pt x="386" y="1435"/>
                        <a:pt x="439" y="1415"/>
                        <a:pt x="487" y="1369"/>
                      </a:cubicBezTo>
                      <a:lnTo>
                        <a:pt x="977" y="886"/>
                      </a:lnTo>
                      <a:cubicBezTo>
                        <a:pt x="1020" y="843"/>
                        <a:pt x="1042" y="785"/>
                        <a:pt x="1042" y="720"/>
                      </a:cubicBezTo>
                      <a:cubicBezTo>
                        <a:pt x="1042" y="662"/>
                        <a:pt x="1013" y="605"/>
                        <a:pt x="977" y="561"/>
                      </a:cubicBezTo>
                      <a:lnTo>
                        <a:pt x="487" y="78"/>
                      </a:lnTo>
                      <a:cubicBezTo>
                        <a:pt x="437" y="23"/>
                        <a:pt x="380" y="1"/>
                        <a:pt x="32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1" name="Google Shape;181;p4"/>
              <p:cNvGrpSpPr/>
              <p:nvPr/>
            </p:nvGrpSpPr>
            <p:grpSpPr>
              <a:xfrm>
                <a:off x="453511" y="2831624"/>
                <a:ext cx="136394" cy="143810"/>
                <a:chOff x="4854075" y="2527625"/>
                <a:chExt cx="56000" cy="59050"/>
              </a:xfrm>
            </p:grpSpPr>
            <p:sp>
              <p:nvSpPr>
                <p:cNvPr id="182" name="Google Shape;182;p4"/>
                <p:cNvSpPr/>
                <p:nvPr/>
              </p:nvSpPr>
              <p:spPr>
                <a:xfrm>
                  <a:off x="4872325" y="2527625"/>
                  <a:ext cx="37750" cy="59050"/>
                </a:xfrm>
                <a:custGeom>
                  <a:rect b="b" l="l" r="r" t="t"/>
                  <a:pathLst>
                    <a:path extrusionOk="0" h="2362" w="1510">
                      <a:moveTo>
                        <a:pt x="305" y="1"/>
                      </a:moveTo>
                      <a:cubicBezTo>
                        <a:pt x="141" y="1"/>
                        <a:pt x="1" y="210"/>
                        <a:pt x="146" y="371"/>
                      </a:cubicBezTo>
                      <a:lnTo>
                        <a:pt x="961" y="1179"/>
                      </a:lnTo>
                      <a:lnTo>
                        <a:pt x="146" y="1994"/>
                      </a:lnTo>
                      <a:cubicBezTo>
                        <a:pt x="0" y="2151"/>
                        <a:pt x="143" y="2361"/>
                        <a:pt x="308" y="2361"/>
                      </a:cubicBezTo>
                      <a:cubicBezTo>
                        <a:pt x="355" y="2361"/>
                        <a:pt x="404" y="2344"/>
                        <a:pt x="449" y="2304"/>
                      </a:cubicBezTo>
                      <a:lnTo>
                        <a:pt x="1423" y="1338"/>
                      </a:lnTo>
                      <a:cubicBezTo>
                        <a:pt x="1509" y="1244"/>
                        <a:pt x="1509" y="1107"/>
                        <a:pt x="1423" y="1013"/>
                      </a:cubicBezTo>
                      <a:lnTo>
                        <a:pt x="1423" y="1020"/>
                      </a:lnTo>
                      <a:lnTo>
                        <a:pt x="449" y="61"/>
                      </a:lnTo>
                      <a:cubicBezTo>
                        <a:pt x="403" y="19"/>
                        <a:pt x="353" y="1"/>
                        <a:pt x="30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4"/>
                <p:cNvSpPr/>
                <p:nvPr/>
              </p:nvSpPr>
              <p:spPr>
                <a:xfrm>
                  <a:off x="4854075" y="2539100"/>
                  <a:ext cx="26075" cy="35875"/>
                </a:xfrm>
                <a:custGeom>
                  <a:rect b="b" l="l" r="r" t="t"/>
                  <a:pathLst>
                    <a:path extrusionOk="0" h="1435" w="1043">
                      <a:moveTo>
                        <a:pt x="326" y="1"/>
                      </a:moveTo>
                      <a:cubicBezTo>
                        <a:pt x="152" y="1"/>
                        <a:pt x="1" y="234"/>
                        <a:pt x="177" y="388"/>
                      </a:cubicBezTo>
                      <a:lnTo>
                        <a:pt x="516" y="720"/>
                      </a:lnTo>
                      <a:lnTo>
                        <a:pt x="177" y="1059"/>
                      </a:lnTo>
                      <a:cubicBezTo>
                        <a:pt x="21" y="1215"/>
                        <a:pt x="165" y="1435"/>
                        <a:pt x="336" y="1435"/>
                      </a:cubicBezTo>
                      <a:cubicBezTo>
                        <a:pt x="386" y="1435"/>
                        <a:pt x="439" y="1415"/>
                        <a:pt x="487" y="1369"/>
                      </a:cubicBezTo>
                      <a:lnTo>
                        <a:pt x="977" y="886"/>
                      </a:lnTo>
                      <a:cubicBezTo>
                        <a:pt x="1020" y="843"/>
                        <a:pt x="1042" y="785"/>
                        <a:pt x="1042" y="720"/>
                      </a:cubicBezTo>
                      <a:cubicBezTo>
                        <a:pt x="1042" y="662"/>
                        <a:pt x="1013" y="605"/>
                        <a:pt x="977" y="561"/>
                      </a:cubicBezTo>
                      <a:lnTo>
                        <a:pt x="487" y="78"/>
                      </a:lnTo>
                      <a:cubicBezTo>
                        <a:pt x="437" y="23"/>
                        <a:pt x="380" y="1"/>
                        <a:pt x="32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4" name="Google Shape;184;p4"/>
              <p:cNvGrpSpPr/>
              <p:nvPr/>
            </p:nvGrpSpPr>
            <p:grpSpPr>
              <a:xfrm>
                <a:off x="453511" y="3250728"/>
                <a:ext cx="136394" cy="143810"/>
                <a:chOff x="4854075" y="2527625"/>
                <a:chExt cx="56000" cy="59050"/>
              </a:xfrm>
            </p:grpSpPr>
            <p:sp>
              <p:nvSpPr>
                <p:cNvPr id="185" name="Google Shape;185;p4"/>
                <p:cNvSpPr/>
                <p:nvPr/>
              </p:nvSpPr>
              <p:spPr>
                <a:xfrm>
                  <a:off x="4872325" y="2527625"/>
                  <a:ext cx="37750" cy="59050"/>
                </a:xfrm>
                <a:custGeom>
                  <a:rect b="b" l="l" r="r" t="t"/>
                  <a:pathLst>
                    <a:path extrusionOk="0" h="2362" w="1510">
                      <a:moveTo>
                        <a:pt x="305" y="1"/>
                      </a:moveTo>
                      <a:cubicBezTo>
                        <a:pt x="141" y="1"/>
                        <a:pt x="1" y="210"/>
                        <a:pt x="146" y="371"/>
                      </a:cubicBezTo>
                      <a:lnTo>
                        <a:pt x="961" y="1179"/>
                      </a:lnTo>
                      <a:lnTo>
                        <a:pt x="146" y="1994"/>
                      </a:lnTo>
                      <a:cubicBezTo>
                        <a:pt x="0" y="2151"/>
                        <a:pt x="143" y="2361"/>
                        <a:pt x="308" y="2361"/>
                      </a:cubicBezTo>
                      <a:cubicBezTo>
                        <a:pt x="355" y="2361"/>
                        <a:pt x="404" y="2344"/>
                        <a:pt x="449" y="2304"/>
                      </a:cubicBezTo>
                      <a:lnTo>
                        <a:pt x="1423" y="1338"/>
                      </a:lnTo>
                      <a:cubicBezTo>
                        <a:pt x="1509" y="1244"/>
                        <a:pt x="1509" y="1107"/>
                        <a:pt x="1423" y="1013"/>
                      </a:cubicBezTo>
                      <a:lnTo>
                        <a:pt x="1423" y="1020"/>
                      </a:lnTo>
                      <a:lnTo>
                        <a:pt x="449" y="61"/>
                      </a:lnTo>
                      <a:cubicBezTo>
                        <a:pt x="403" y="19"/>
                        <a:pt x="353" y="1"/>
                        <a:pt x="30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4854075" y="2539100"/>
                  <a:ext cx="26075" cy="35875"/>
                </a:xfrm>
                <a:custGeom>
                  <a:rect b="b" l="l" r="r" t="t"/>
                  <a:pathLst>
                    <a:path extrusionOk="0" h="1435" w="1043">
                      <a:moveTo>
                        <a:pt x="326" y="1"/>
                      </a:moveTo>
                      <a:cubicBezTo>
                        <a:pt x="152" y="1"/>
                        <a:pt x="1" y="234"/>
                        <a:pt x="177" y="388"/>
                      </a:cubicBezTo>
                      <a:lnTo>
                        <a:pt x="516" y="720"/>
                      </a:lnTo>
                      <a:lnTo>
                        <a:pt x="177" y="1059"/>
                      </a:lnTo>
                      <a:cubicBezTo>
                        <a:pt x="21" y="1215"/>
                        <a:pt x="165" y="1435"/>
                        <a:pt x="336" y="1435"/>
                      </a:cubicBezTo>
                      <a:cubicBezTo>
                        <a:pt x="386" y="1435"/>
                        <a:pt x="439" y="1415"/>
                        <a:pt x="487" y="1369"/>
                      </a:cubicBezTo>
                      <a:lnTo>
                        <a:pt x="977" y="886"/>
                      </a:lnTo>
                      <a:cubicBezTo>
                        <a:pt x="1020" y="843"/>
                        <a:pt x="1042" y="785"/>
                        <a:pt x="1042" y="720"/>
                      </a:cubicBezTo>
                      <a:cubicBezTo>
                        <a:pt x="1042" y="662"/>
                        <a:pt x="1013" y="605"/>
                        <a:pt x="977" y="561"/>
                      </a:cubicBezTo>
                      <a:lnTo>
                        <a:pt x="487" y="78"/>
                      </a:lnTo>
                      <a:cubicBezTo>
                        <a:pt x="437" y="23"/>
                        <a:pt x="380" y="1"/>
                        <a:pt x="32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7" name="Google Shape;187;p4"/>
              <p:cNvGrpSpPr/>
              <p:nvPr/>
            </p:nvGrpSpPr>
            <p:grpSpPr>
              <a:xfrm>
                <a:off x="453511" y="3672368"/>
                <a:ext cx="136394" cy="143810"/>
                <a:chOff x="4854075" y="2527625"/>
                <a:chExt cx="56000" cy="59050"/>
              </a:xfrm>
            </p:grpSpPr>
            <p:sp>
              <p:nvSpPr>
                <p:cNvPr id="188" name="Google Shape;188;p4"/>
                <p:cNvSpPr/>
                <p:nvPr/>
              </p:nvSpPr>
              <p:spPr>
                <a:xfrm>
                  <a:off x="4872325" y="2527625"/>
                  <a:ext cx="37750" cy="59050"/>
                </a:xfrm>
                <a:custGeom>
                  <a:rect b="b" l="l" r="r" t="t"/>
                  <a:pathLst>
                    <a:path extrusionOk="0" h="2362" w="1510">
                      <a:moveTo>
                        <a:pt x="305" y="1"/>
                      </a:moveTo>
                      <a:cubicBezTo>
                        <a:pt x="141" y="1"/>
                        <a:pt x="1" y="210"/>
                        <a:pt x="146" y="371"/>
                      </a:cubicBezTo>
                      <a:lnTo>
                        <a:pt x="961" y="1179"/>
                      </a:lnTo>
                      <a:lnTo>
                        <a:pt x="146" y="1994"/>
                      </a:lnTo>
                      <a:cubicBezTo>
                        <a:pt x="0" y="2151"/>
                        <a:pt x="143" y="2361"/>
                        <a:pt x="308" y="2361"/>
                      </a:cubicBezTo>
                      <a:cubicBezTo>
                        <a:pt x="355" y="2361"/>
                        <a:pt x="404" y="2344"/>
                        <a:pt x="449" y="2304"/>
                      </a:cubicBezTo>
                      <a:lnTo>
                        <a:pt x="1423" y="1338"/>
                      </a:lnTo>
                      <a:cubicBezTo>
                        <a:pt x="1509" y="1244"/>
                        <a:pt x="1509" y="1107"/>
                        <a:pt x="1423" y="1013"/>
                      </a:cubicBezTo>
                      <a:lnTo>
                        <a:pt x="1423" y="1020"/>
                      </a:lnTo>
                      <a:lnTo>
                        <a:pt x="449" y="61"/>
                      </a:lnTo>
                      <a:cubicBezTo>
                        <a:pt x="403" y="19"/>
                        <a:pt x="353" y="1"/>
                        <a:pt x="30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4"/>
                <p:cNvSpPr/>
                <p:nvPr/>
              </p:nvSpPr>
              <p:spPr>
                <a:xfrm>
                  <a:off x="4854075" y="2539100"/>
                  <a:ext cx="26075" cy="35875"/>
                </a:xfrm>
                <a:custGeom>
                  <a:rect b="b" l="l" r="r" t="t"/>
                  <a:pathLst>
                    <a:path extrusionOk="0" h="1435" w="1043">
                      <a:moveTo>
                        <a:pt x="326" y="1"/>
                      </a:moveTo>
                      <a:cubicBezTo>
                        <a:pt x="152" y="1"/>
                        <a:pt x="1" y="234"/>
                        <a:pt x="177" y="388"/>
                      </a:cubicBezTo>
                      <a:lnTo>
                        <a:pt x="516" y="720"/>
                      </a:lnTo>
                      <a:lnTo>
                        <a:pt x="177" y="1059"/>
                      </a:lnTo>
                      <a:cubicBezTo>
                        <a:pt x="21" y="1215"/>
                        <a:pt x="165" y="1435"/>
                        <a:pt x="336" y="1435"/>
                      </a:cubicBezTo>
                      <a:cubicBezTo>
                        <a:pt x="386" y="1435"/>
                        <a:pt x="439" y="1415"/>
                        <a:pt x="487" y="1369"/>
                      </a:cubicBezTo>
                      <a:lnTo>
                        <a:pt x="977" y="886"/>
                      </a:lnTo>
                      <a:cubicBezTo>
                        <a:pt x="1020" y="843"/>
                        <a:pt x="1042" y="785"/>
                        <a:pt x="1042" y="720"/>
                      </a:cubicBezTo>
                      <a:cubicBezTo>
                        <a:pt x="1042" y="662"/>
                        <a:pt x="1013" y="605"/>
                        <a:pt x="977" y="561"/>
                      </a:cubicBezTo>
                      <a:lnTo>
                        <a:pt x="487" y="78"/>
                      </a:lnTo>
                      <a:cubicBezTo>
                        <a:pt x="437" y="23"/>
                        <a:pt x="380" y="1"/>
                        <a:pt x="326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>
            <p:ph idx="4" type="title"/>
          </p:nvPr>
        </p:nvSpPr>
        <p:spPr>
          <a:xfrm>
            <a:off x="751331" y="-383597"/>
            <a:ext cx="7704000" cy="1475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/>
              <a:t>Role of Arduino in Fire Fighting Robots </a:t>
            </a:r>
            <a:endParaRPr/>
          </a:p>
        </p:txBody>
      </p:sp>
      <p:sp>
        <p:nvSpPr>
          <p:cNvPr id="195" name="Google Shape;195;p5"/>
          <p:cNvSpPr txBox="1"/>
          <p:nvPr>
            <p:ph type="title"/>
          </p:nvPr>
        </p:nvSpPr>
        <p:spPr>
          <a:xfrm>
            <a:off x="5937451" y="-440200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Theory &amp; design</a:t>
            </a:r>
            <a:endParaRPr/>
          </a:p>
        </p:txBody>
      </p:sp>
      <p:sp>
        <p:nvSpPr>
          <p:cNvPr id="196" name="Google Shape;196;p5"/>
          <p:cNvSpPr/>
          <p:nvPr/>
        </p:nvSpPr>
        <p:spPr>
          <a:xfrm flipH="1" rot="10800000">
            <a:off x="0" y="749915"/>
            <a:ext cx="9143999" cy="13393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69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5"/>
          <p:cNvGrpSpPr/>
          <p:nvPr/>
        </p:nvGrpSpPr>
        <p:grpSpPr>
          <a:xfrm>
            <a:off x="419123" y="1400491"/>
            <a:ext cx="4667606" cy="3046558"/>
            <a:chOff x="419123" y="1400491"/>
            <a:chExt cx="4667606" cy="3046558"/>
          </a:xfrm>
        </p:grpSpPr>
        <p:sp>
          <p:nvSpPr>
            <p:cNvPr id="198" name="Google Shape;198;p5"/>
            <p:cNvSpPr txBox="1"/>
            <p:nvPr/>
          </p:nvSpPr>
          <p:spPr>
            <a:xfrm>
              <a:off x="555517" y="1400491"/>
              <a:ext cx="45312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Arduino serves as a microcontroller platform that enables the development of the robot's control system.</a:t>
              </a:r>
              <a:endParaRPr/>
            </a:p>
          </p:txBody>
        </p:sp>
        <p:grpSp>
          <p:nvGrpSpPr>
            <p:cNvPr id="199" name="Google Shape;199;p5"/>
            <p:cNvGrpSpPr/>
            <p:nvPr/>
          </p:nvGrpSpPr>
          <p:grpSpPr>
            <a:xfrm>
              <a:off x="419123" y="1590196"/>
              <a:ext cx="136394" cy="143810"/>
              <a:chOff x="4854075" y="2527625"/>
              <a:chExt cx="56000" cy="59050"/>
            </a:xfrm>
          </p:grpSpPr>
          <p:sp>
            <p:nvSpPr>
              <p:cNvPr id="200" name="Google Shape;200;p5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" name="Google Shape;202;p5"/>
            <p:cNvSpPr txBox="1"/>
            <p:nvPr/>
          </p:nvSpPr>
          <p:spPr>
            <a:xfrm>
              <a:off x="555517" y="2017365"/>
              <a:ext cx="4531212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 provides a flexible and programmable interface to connect and control various components, such as </a:t>
              </a: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sensors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actuators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and </a:t>
              </a: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communication modules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 txBox="1"/>
            <p:nvPr/>
          </p:nvSpPr>
          <p:spPr>
            <a:xfrm>
              <a:off x="555517" y="2862512"/>
              <a:ext cx="4531212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Arduino allows for the integration of advanced algorithms and logic to enhance the robot's autonomy and firefighting capabilities.</a:t>
              </a:r>
              <a:endParaRPr/>
            </a:p>
          </p:txBody>
        </p:sp>
        <p:sp>
          <p:nvSpPr>
            <p:cNvPr id="204" name="Google Shape;204;p5"/>
            <p:cNvSpPr txBox="1"/>
            <p:nvPr/>
          </p:nvSpPr>
          <p:spPr>
            <a:xfrm>
              <a:off x="555517" y="3708385"/>
              <a:ext cx="4531212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 enables the development of a user-friendly interface for controlling the robot, making it easier for firefighters to operate and monitor.</a:t>
              </a:r>
              <a:endParaRPr/>
            </a:p>
          </p:txBody>
        </p:sp>
        <p:grpSp>
          <p:nvGrpSpPr>
            <p:cNvPr id="205" name="Google Shape;205;p5"/>
            <p:cNvGrpSpPr/>
            <p:nvPr/>
          </p:nvGrpSpPr>
          <p:grpSpPr>
            <a:xfrm>
              <a:off x="419123" y="2313466"/>
              <a:ext cx="136394" cy="143810"/>
              <a:chOff x="4854075" y="2527625"/>
              <a:chExt cx="56000" cy="59050"/>
            </a:xfrm>
          </p:grpSpPr>
          <p:sp>
            <p:nvSpPr>
              <p:cNvPr id="206" name="Google Shape;206;p5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5"/>
            <p:cNvGrpSpPr/>
            <p:nvPr/>
          </p:nvGrpSpPr>
          <p:grpSpPr>
            <a:xfrm>
              <a:off x="419123" y="3159939"/>
              <a:ext cx="136394" cy="143810"/>
              <a:chOff x="4854075" y="2527625"/>
              <a:chExt cx="56000" cy="59050"/>
            </a:xfrm>
          </p:grpSpPr>
          <p:sp>
            <p:nvSpPr>
              <p:cNvPr id="209" name="Google Shape;209;p5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5"/>
            <p:cNvGrpSpPr/>
            <p:nvPr/>
          </p:nvGrpSpPr>
          <p:grpSpPr>
            <a:xfrm>
              <a:off x="419123" y="4005812"/>
              <a:ext cx="136394" cy="143810"/>
              <a:chOff x="4854075" y="2527625"/>
              <a:chExt cx="56000" cy="59050"/>
            </a:xfrm>
          </p:grpSpPr>
          <p:sp>
            <p:nvSpPr>
              <p:cNvPr id="212" name="Google Shape;212;p5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14" name="Google Shape;2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7548" y="1916353"/>
            <a:ext cx="3409102" cy="1995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 txBox="1"/>
          <p:nvPr>
            <p:ph idx="4" type="title"/>
          </p:nvPr>
        </p:nvSpPr>
        <p:spPr>
          <a:xfrm>
            <a:off x="-444501" y="262138"/>
            <a:ext cx="10033000" cy="71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 sz="2600"/>
              <a:t>List of equipment used in this project and their details</a:t>
            </a:r>
            <a:br>
              <a:rPr lang="en-US" sz="2600"/>
            </a:br>
            <a:r>
              <a:rPr b="0" lang="en-US" sz="2600"/>
              <a:t> </a:t>
            </a:r>
            <a:endParaRPr sz="2600"/>
          </a:p>
        </p:txBody>
      </p:sp>
      <p:sp>
        <p:nvSpPr>
          <p:cNvPr id="220" name="Google Shape;220;p6"/>
          <p:cNvSpPr txBox="1"/>
          <p:nvPr>
            <p:ph type="title"/>
          </p:nvPr>
        </p:nvSpPr>
        <p:spPr>
          <a:xfrm>
            <a:off x="5937451" y="-440200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Theory &amp; design</a:t>
            </a:r>
            <a:endParaRPr/>
          </a:p>
        </p:txBody>
      </p:sp>
      <p:sp>
        <p:nvSpPr>
          <p:cNvPr id="221" name="Google Shape;221;p6"/>
          <p:cNvSpPr/>
          <p:nvPr/>
        </p:nvSpPr>
        <p:spPr>
          <a:xfrm flipH="1" rot="10800000">
            <a:off x="0" y="749915"/>
            <a:ext cx="9143999" cy="13393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69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580917" y="1008536"/>
            <a:ext cx="4531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Equipment List :</a:t>
            </a:r>
            <a:endParaRPr b="0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6"/>
          <p:cNvGrpSpPr/>
          <p:nvPr/>
        </p:nvGrpSpPr>
        <p:grpSpPr>
          <a:xfrm>
            <a:off x="863623" y="1371630"/>
            <a:ext cx="1866877" cy="3506144"/>
            <a:chOff x="596923" y="1371630"/>
            <a:chExt cx="1866877" cy="3506144"/>
          </a:xfrm>
        </p:grpSpPr>
        <p:grpSp>
          <p:nvGrpSpPr>
            <p:cNvPr id="224" name="Google Shape;224;p6"/>
            <p:cNvGrpSpPr/>
            <p:nvPr/>
          </p:nvGrpSpPr>
          <p:grpSpPr>
            <a:xfrm>
              <a:off x="596923" y="1450483"/>
              <a:ext cx="136394" cy="143810"/>
              <a:chOff x="4854075" y="2527625"/>
              <a:chExt cx="56000" cy="59050"/>
            </a:xfrm>
          </p:grpSpPr>
          <p:sp>
            <p:nvSpPr>
              <p:cNvPr id="225" name="Google Shape;225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6"/>
            <p:cNvGrpSpPr/>
            <p:nvPr/>
          </p:nvGrpSpPr>
          <p:grpSpPr>
            <a:xfrm>
              <a:off x="733317" y="1371630"/>
              <a:ext cx="1730483" cy="3506144"/>
              <a:chOff x="733317" y="1533942"/>
              <a:chExt cx="1730483" cy="3506144"/>
            </a:xfrm>
          </p:grpSpPr>
          <p:sp>
            <p:nvSpPr>
              <p:cNvPr id="228" name="Google Shape;228;p6"/>
              <p:cNvSpPr txBox="1"/>
              <p:nvPr/>
            </p:nvSpPr>
            <p:spPr>
              <a:xfrm>
                <a:off x="733317" y="1533942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Arduino Uno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 txBox="1"/>
              <p:nvPr/>
            </p:nvSpPr>
            <p:spPr>
              <a:xfrm>
                <a:off x="733317" y="1841719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L293 motor driver</a:t>
                </a: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733317" y="2146342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Flame sensor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"/>
              <p:cNvSpPr txBox="1"/>
              <p:nvPr/>
            </p:nvSpPr>
            <p:spPr>
              <a:xfrm>
                <a:off x="733317" y="2450965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Bo motor</a:t>
                </a:r>
                <a:endParaRPr/>
              </a:p>
            </p:txBody>
          </p:sp>
          <p:sp>
            <p:nvSpPr>
              <p:cNvPr id="232" name="Google Shape;232;p6"/>
              <p:cNvSpPr txBox="1"/>
              <p:nvPr/>
            </p:nvSpPr>
            <p:spPr>
              <a:xfrm>
                <a:off x="733317" y="2745772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Wheels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"/>
              <p:cNvSpPr txBox="1"/>
              <p:nvPr/>
            </p:nvSpPr>
            <p:spPr>
              <a:xfrm>
                <a:off x="733317" y="3037425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Servo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"/>
              <p:cNvSpPr txBox="1"/>
              <p:nvPr/>
            </p:nvSpPr>
            <p:spPr>
              <a:xfrm>
                <a:off x="733317" y="3316108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18650 Battery</a:t>
                </a: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733317" y="3607761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Jumpers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"/>
              <p:cNvSpPr txBox="1"/>
              <p:nvPr/>
            </p:nvSpPr>
            <p:spPr>
              <a:xfrm>
                <a:off x="733317" y="3886444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Mini water pumb 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 txBox="1"/>
              <p:nvPr/>
            </p:nvSpPr>
            <p:spPr>
              <a:xfrm>
                <a:off x="733317" y="4178097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Mini breadboard</a:t>
                </a: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733317" y="4440656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Container</a:t>
                </a:r>
                <a:endParaRPr/>
              </a:p>
            </p:txBody>
          </p:sp>
          <p:sp>
            <p:nvSpPr>
              <p:cNvPr id="239" name="Google Shape;239;p6"/>
              <p:cNvSpPr txBox="1"/>
              <p:nvPr/>
            </p:nvSpPr>
            <p:spPr>
              <a:xfrm>
                <a:off x="733317" y="4732309"/>
                <a:ext cx="17304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Waterline</a:t>
                </a:r>
                <a:endParaRPr/>
              </a:p>
            </p:txBody>
          </p:sp>
        </p:grpSp>
        <p:grpSp>
          <p:nvGrpSpPr>
            <p:cNvPr id="240" name="Google Shape;240;p6"/>
            <p:cNvGrpSpPr/>
            <p:nvPr/>
          </p:nvGrpSpPr>
          <p:grpSpPr>
            <a:xfrm>
              <a:off x="596923" y="1795418"/>
              <a:ext cx="136394" cy="143810"/>
              <a:chOff x="4854075" y="2527625"/>
              <a:chExt cx="56000" cy="59050"/>
            </a:xfrm>
          </p:grpSpPr>
          <p:sp>
            <p:nvSpPr>
              <p:cNvPr id="241" name="Google Shape;241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6"/>
            <p:cNvGrpSpPr/>
            <p:nvPr/>
          </p:nvGrpSpPr>
          <p:grpSpPr>
            <a:xfrm>
              <a:off x="596923" y="2066013"/>
              <a:ext cx="136394" cy="143810"/>
              <a:chOff x="4854075" y="2527625"/>
              <a:chExt cx="56000" cy="59050"/>
            </a:xfrm>
          </p:grpSpPr>
          <p:sp>
            <p:nvSpPr>
              <p:cNvPr id="244" name="Google Shape;244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" name="Google Shape;246;p6"/>
            <p:cNvGrpSpPr/>
            <p:nvPr/>
          </p:nvGrpSpPr>
          <p:grpSpPr>
            <a:xfrm>
              <a:off x="596923" y="2380751"/>
              <a:ext cx="136394" cy="143810"/>
              <a:chOff x="4854075" y="2527625"/>
              <a:chExt cx="56000" cy="590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6"/>
            <p:cNvGrpSpPr/>
            <p:nvPr/>
          </p:nvGrpSpPr>
          <p:grpSpPr>
            <a:xfrm>
              <a:off x="596923" y="2683826"/>
              <a:ext cx="136394" cy="143810"/>
              <a:chOff x="4854075" y="2527625"/>
              <a:chExt cx="56000" cy="59050"/>
            </a:xfrm>
          </p:grpSpPr>
          <p:sp>
            <p:nvSpPr>
              <p:cNvPr id="250" name="Google Shape;250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2" name="Google Shape;252;p6"/>
            <p:cNvGrpSpPr/>
            <p:nvPr/>
          </p:nvGrpSpPr>
          <p:grpSpPr>
            <a:xfrm>
              <a:off x="596923" y="2961585"/>
              <a:ext cx="136394" cy="143810"/>
              <a:chOff x="4854075" y="2527625"/>
              <a:chExt cx="56000" cy="59050"/>
            </a:xfrm>
          </p:grpSpPr>
          <p:sp>
            <p:nvSpPr>
              <p:cNvPr id="253" name="Google Shape;253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6"/>
            <p:cNvGrpSpPr/>
            <p:nvPr/>
          </p:nvGrpSpPr>
          <p:grpSpPr>
            <a:xfrm>
              <a:off x="596923" y="3248111"/>
              <a:ext cx="136394" cy="143810"/>
              <a:chOff x="4854075" y="2527625"/>
              <a:chExt cx="56000" cy="59050"/>
            </a:xfrm>
          </p:grpSpPr>
          <p:sp>
            <p:nvSpPr>
              <p:cNvPr id="256" name="Google Shape;256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596923" y="3536583"/>
              <a:ext cx="136394" cy="143810"/>
              <a:chOff x="4854075" y="2527625"/>
              <a:chExt cx="56000" cy="5905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6"/>
            <p:cNvGrpSpPr/>
            <p:nvPr/>
          </p:nvGrpSpPr>
          <p:grpSpPr>
            <a:xfrm>
              <a:off x="596923" y="3820663"/>
              <a:ext cx="136394" cy="143810"/>
              <a:chOff x="4854075" y="2527625"/>
              <a:chExt cx="56000" cy="59050"/>
            </a:xfrm>
          </p:grpSpPr>
          <p:sp>
            <p:nvSpPr>
              <p:cNvPr id="262" name="Google Shape;262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" name="Google Shape;264;p6"/>
            <p:cNvGrpSpPr/>
            <p:nvPr/>
          </p:nvGrpSpPr>
          <p:grpSpPr>
            <a:xfrm>
              <a:off x="596923" y="4097768"/>
              <a:ext cx="136394" cy="143810"/>
              <a:chOff x="4854075" y="2527625"/>
              <a:chExt cx="56000" cy="590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6"/>
            <p:cNvGrpSpPr/>
            <p:nvPr/>
          </p:nvGrpSpPr>
          <p:grpSpPr>
            <a:xfrm>
              <a:off x="596923" y="4374874"/>
              <a:ext cx="136394" cy="143810"/>
              <a:chOff x="4854075" y="2527625"/>
              <a:chExt cx="56000" cy="59050"/>
            </a:xfrm>
          </p:grpSpPr>
          <p:sp>
            <p:nvSpPr>
              <p:cNvPr id="268" name="Google Shape;268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>
              <a:off x="596923" y="4660523"/>
              <a:ext cx="136394" cy="143810"/>
              <a:chOff x="4854075" y="2527625"/>
              <a:chExt cx="56000" cy="59050"/>
            </a:xfrm>
          </p:grpSpPr>
          <p:sp>
            <p:nvSpPr>
              <p:cNvPr id="271" name="Google Shape;271;p6"/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rect b="b" l="l" r="r" t="t"/>
                <a:pathLst>
                  <a:path extrusionOk="0" h="2362" w="151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rect b="b" l="l" r="r" t="t"/>
                <a:pathLst>
                  <a:path extrusionOk="0" h="1435" w="1043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73" name="Google Shape;2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8077" y="1397661"/>
            <a:ext cx="3078747" cy="321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1497" y="1449481"/>
            <a:ext cx="3151905" cy="310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9104" y="1538400"/>
            <a:ext cx="3078747" cy="298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9103" y="1547544"/>
            <a:ext cx="3078747" cy="296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98075" y="1458959"/>
            <a:ext cx="3078747" cy="296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5681" y="1455086"/>
            <a:ext cx="3078747" cy="288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85679" y="1461202"/>
            <a:ext cx="3078747" cy="287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12525" y="1479023"/>
            <a:ext cx="3078747" cy="28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09861" y="1508436"/>
            <a:ext cx="3078747" cy="265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85679" y="1499895"/>
            <a:ext cx="3078747" cy="265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 txBox="1"/>
          <p:nvPr>
            <p:ph idx="4" type="title"/>
          </p:nvPr>
        </p:nvSpPr>
        <p:spPr>
          <a:xfrm>
            <a:off x="-463551" y="262138"/>
            <a:ext cx="10033000" cy="71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 sz="2600"/>
              <a:t>Design and Construction of the Fire-Fighting Robot</a:t>
            </a:r>
            <a:br>
              <a:rPr lang="en-US" sz="2600"/>
            </a:br>
            <a:r>
              <a:rPr b="0" lang="en-US" sz="2600"/>
              <a:t> </a:t>
            </a:r>
            <a:endParaRPr sz="2600"/>
          </a:p>
        </p:txBody>
      </p:sp>
      <p:sp>
        <p:nvSpPr>
          <p:cNvPr id="288" name="Google Shape;288;p7"/>
          <p:cNvSpPr txBox="1"/>
          <p:nvPr>
            <p:ph type="title"/>
          </p:nvPr>
        </p:nvSpPr>
        <p:spPr>
          <a:xfrm>
            <a:off x="5937451" y="-440200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Theory &amp; design</a:t>
            </a:r>
            <a:endParaRPr/>
          </a:p>
        </p:txBody>
      </p:sp>
      <p:sp>
        <p:nvSpPr>
          <p:cNvPr id="289" name="Google Shape;289;p7"/>
          <p:cNvSpPr/>
          <p:nvPr/>
        </p:nvSpPr>
        <p:spPr>
          <a:xfrm flipH="1" rot="10800000">
            <a:off x="0" y="749915"/>
            <a:ext cx="9143999" cy="13393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69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"/>
          <p:cNvSpPr txBox="1"/>
          <p:nvPr/>
        </p:nvSpPr>
        <p:spPr>
          <a:xfrm>
            <a:off x="580917" y="1008536"/>
            <a:ext cx="4531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Construction of this project :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7"/>
          <p:cNvPicPr preferRelativeResize="0"/>
          <p:nvPr/>
        </p:nvPicPr>
        <p:blipFill rotWithShape="1">
          <a:blip r:embed="rId3">
            <a:alphaModFix/>
          </a:blip>
          <a:srcRect b="6266" l="0" r="0" t="0"/>
          <a:stretch/>
        </p:blipFill>
        <p:spPr>
          <a:xfrm>
            <a:off x="247943" y="2155541"/>
            <a:ext cx="1270000" cy="1587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7"/>
          <p:cNvGrpSpPr/>
          <p:nvPr/>
        </p:nvGrpSpPr>
        <p:grpSpPr>
          <a:xfrm>
            <a:off x="1577485" y="1731032"/>
            <a:ext cx="1539765" cy="1620674"/>
            <a:chOff x="1658077" y="1757956"/>
            <a:chExt cx="1539765" cy="1620674"/>
          </a:xfrm>
        </p:grpSpPr>
        <p:cxnSp>
          <p:nvCxnSpPr>
            <p:cNvPr id="293" name="Google Shape;293;p7"/>
            <p:cNvCxnSpPr/>
            <p:nvPr/>
          </p:nvCxnSpPr>
          <p:spPr>
            <a:xfrm flipH="1" rot="10800000">
              <a:off x="1658077" y="2768354"/>
              <a:ext cx="403129" cy="376689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294" name="Google Shape;294;p7"/>
            <p:cNvPicPr preferRelativeResize="0"/>
            <p:nvPr/>
          </p:nvPicPr>
          <p:blipFill rotWithShape="1">
            <a:blip r:embed="rId4">
              <a:alphaModFix/>
            </a:blip>
            <a:srcRect b="20864" l="4813" r="7312" t="5679"/>
            <a:stretch/>
          </p:blipFill>
          <p:spPr>
            <a:xfrm>
              <a:off x="2137392" y="1757956"/>
              <a:ext cx="1060450" cy="1620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7"/>
          <p:cNvGrpSpPr/>
          <p:nvPr/>
        </p:nvGrpSpPr>
        <p:grpSpPr>
          <a:xfrm>
            <a:off x="3136895" y="2321837"/>
            <a:ext cx="1649022" cy="1518310"/>
            <a:chOff x="3283301" y="2325167"/>
            <a:chExt cx="1649022" cy="1518310"/>
          </a:xfrm>
        </p:grpSpPr>
        <p:cxnSp>
          <p:nvCxnSpPr>
            <p:cNvPr id="296" name="Google Shape;296;p7"/>
            <p:cNvCxnSpPr/>
            <p:nvPr/>
          </p:nvCxnSpPr>
          <p:spPr>
            <a:xfrm>
              <a:off x="3283301" y="2470456"/>
              <a:ext cx="496825" cy="387409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297" name="Google Shape;297;p7"/>
            <p:cNvPicPr preferRelativeResize="0"/>
            <p:nvPr/>
          </p:nvPicPr>
          <p:blipFill rotWithShape="1">
            <a:blip r:embed="rId5">
              <a:alphaModFix/>
            </a:blip>
            <a:srcRect b="20370" l="4977" r="0" t="7161"/>
            <a:stretch/>
          </p:blipFill>
          <p:spPr>
            <a:xfrm>
              <a:off x="3840509" y="2325167"/>
              <a:ext cx="1091814" cy="15183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" name="Google Shape;298;p7"/>
          <p:cNvGrpSpPr/>
          <p:nvPr/>
        </p:nvGrpSpPr>
        <p:grpSpPr>
          <a:xfrm>
            <a:off x="4824023" y="1223120"/>
            <a:ext cx="1638689" cy="1518310"/>
            <a:chOff x="4992706" y="1731032"/>
            <a:chExt cx="1638689" cy="1518310"/>
          </a:xfrm>
        </p:grpSpPr>
        <p:cxnSp>
          <p:nvCxnSpPr>
            <p:cNvPr id="299" name="Google Shape;299;p7"/>
            <p:cNvCxnSpPr/>
            <p:nvPr/>
          </p:nvCxnSpPr>
          <p:spPr>
            <a:xfrm flipH="1" rot="10800000">
              <a:off x="4992706" y="2768354"/>
              <a:ext cx="336548" cy="361587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00" name="Google Shape;300;p7"/>
            <p:cNvPicPr preferRelativeResize="0"/>
            <p:nvPr/>
          </p:nvPicPr>
          <p:blipFill rotWithShape="1">
            <a:blip r:embed="rId6">
              <a:alphaModFix/>
            </a:blip>
            <a:srcRect b="29135" l="0" r="0" t="0"/>
            <a:stretch/>
          </p:blipFill>
          <p:spPr>
            <a:xfrm>
              <a:off x="5389637" y="1731032"/>
              <a:ext cx="1241758" cy="15183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7"/>
          <p:cNvGrpSpPr/>
          <p:nvPr/>
        </p:nvGrpSpPr>
        <p:grpSpPr>
          <a:xfrm>
            <a:off x="6462712" y="1518967"/>
            <a:ext cx="2048934" cy="1844535"/>
            <a:chOff x="6700317" y="2339948"/>
            <a:chExt cx="2048934" cy="1844535"/>
          </a:xfrm>
        </p:grpSpPr>
        <p:cxnSp>
          <p:nvCxnSpPr>
            <p:cNvPr id="302" name="Google Shape;302;p7"/>
            <p:cNvCxnSpPr/>
            <p:nvPr/>
          </p:nvCxnSpPr>
          <p:spPr>
            <a:xfrm>
              <a:off x="6700317" y="2470456"/>
              <a:ext cx="423801" cy="429337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03" name="Google Shape;303;p7"/>
            <p:cNvPicPr preferRelativeResize="0"/>
            <p:nvPr/>
          </p:nvPicPr>
          <p:blipFill rotWithShape="1">
            <a:blip r:embed="rId7">
              <a:alphaModFix/>
            </a:blip>
            <a:srcRect b="22840" l="10988" r="19712" t="15555"/>
            <a:stretch/>
          </p:blipFill>
          <p:spPr>
            <a:xfrm>
              <a:off x="7193040" y="2339948"/>
              <a:ext cx="1556211" cy="18445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7"/>
          <p:cNvGrpSpPr/>
          <p:nvPr/>
        </p:nvGrpSpPr>
        <p:grpSpPr>
          <a:xfrm>
            <a:off x="6625777" y="3363502"/>
            <a:ext cx="2051940" cy="1638518"/>
            <a:chOff x="6625777" y="3363502"/>
            <a:chExt cx="2051940" cy="1638518"/>
          </a:xfrm>
        </p:grpSpPr>
        <p:cxnSp>
          <p:nvCxnSpPr>
            <p:cNvPr id="305" name="Google Shape;305;p7"/>
            <p:cNvCxnSpPr/>
            <p:nvPr/>
          </p:nvCxnSpPr>
          <p:spPr>
            <a:xfrm>
              <a:off x="7733540" y="3363502"/>
              <a:ext cx="0" cy="379251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306" name="Google Shape;306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25777" y="3651392"/>
              <a:ext cx="2051940" cy="13506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"/>
          <p:cNvSpPr txBox="1"/>
          <p:nvPr>
            <p:ph idx="4" type="title"/>
          </p:nvPr>
        </p:nvSpPr>
        <p:spPr>
          <a:xfrm>
            <a:off x="-463551" y="262138"/>
            <a:ext cx="10033000" cy="71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 sz="2600"/>
              <a:t>Design and Construction of the Fire-Fighting Robot</a:t>
            </a:r>
            <a:br>
              <a:rPr lang="en-US" sz="2600"/>
            </a:br>
            <a:r>
              <a:rPr b="0" lang="en-US" sz="2600"/>
              <a:t> </a:t>
            </a:r>
            <a:endParaRPr sz="2600"/>
          </a:p>
        </p:txBody>
      </p:sp>
      <p:sp>
        <p:nvSpPr>
          <p:cNvPr id="312" name="Google Shape;312;p8"/>
          <p:cNvSpPr txBox="1"/>
          <p:nvPr>
            <p:ph type="title"/>
          </p:nvPr>
        </p:nvSpPr>
        <p:spPr>
          <a:xfrm>
            <a:off x="5937451" y="-440200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Theory &amp; design</a:t>
            </a:r>
            <a:endParaRPr/>
          </a:p>
        </p:txBody>
      </p:sp>
      <p:sp>
        <p:nvSpPr>
          <p:cNvPr id="313" name="Google Shape;313;p8"/>
          <p:cNvSpPr/>
          <p:nvPr/>
        </p:nvSpPr>
        <p:spPr>
          <a:xfrm flipH="1" rot="10800000">
            <a:off x="0" y="749915"/>
            <a:ext cx="9143999" cy="13393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69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8"/>
          <p:cNvSpPr txBox="1"/>
          <p:nvPr/>
        </p:nvSpPr>
        <p:spPr>
          <a:xfrm>
            <a:off x="580917" y="1008536"/>
            <a:ext cx="4531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Circuit Design of this project :</a:t>
            </a:r>
            <a:endParaRPr b="1" i="0" sz="1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800" y="1569064"/>
            <a:ext cx="5695950" cy="3187086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"/>
          <p:cNvSpPr txBox="1"/>
          <p:nvPr>
            <p:ph idx="4" type="title"/>
          </p:nvPr>
        </p:nvSpPr>
        <p:spPr>
          <a:xfrm>
            <a:off x="-466725" y="64704"/>
            <a:ext cx="10033000" cy="71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US" sz="2400"/>
              <a:t>Sensing and Detection Systems in Fire Fighting Robots</a:t>
            </a:r>
            <a:endParaRPr sz="2400"/>
          </a:p>
        </p:txBody>
      </p:sp>
      <p:sp>
        <p:nvSpPr>
          <p:cNvPr id="321" name="Google Shape;321;p9"/>
          <p:cNvSpPr txBox="1"/>
          <p:nvPr>
            <p:ph type="title"/>
          </p:nvPr>
        </p:nvSpPr>
        <p:spPr>
          <a:xfrm>
            <a:off x="5937451" y="-440200"/>
            <a:ext cx="2980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Theory &amp; design</a:t>
            </a:r>
            <a:endParaRPr/>
          </a:p>
        </p:txBody>
      </p:sp>
      <p:sp>
        <p:nvSpPr>
          <p:cNvPr id="322" name="Google Shape;322;p9"/>
          <p:cNvSpPr/>
          <p:nvPr/>
        </p:nvSpPr>
        <p:spPr>
          <a:xfrm flipH="1" rot="10800000">
            <a:off x="0" y="749915"/>
            <a:ext cx="9143999" cy="133938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90069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9"/>
          <p:cNvSpPr txBox="1"/>
          <p:nvPr/>
        </p:nvSpPr>
        <p:spPr>
          <a:xfrm>
            <a:off x="3324117" y="985453"/>
            <a:ext cx="23908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FLAME SENSOR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9"/>
          <p:cNvGrpSpPr/>
          <p:nvPr/>
        </p:nvGrpSpPr>
        <p:grpSpPr>
          <a:xfrm>
            <a:off x="460267" y="1856989"/>
            <a:ext cx="4467333" cy="2280128"/>
            <a:chOff x="460267" y="1590289"/>
            <a:chExt cx="3908533" cy="2280128"/>
          </a:xfrm>
        </p:grpSpPr>
        <p:sp>
          <p:nvSpPr>
            <p:cNvPr id="325" name="Google Shape;325;p9"/>
            <p:cNvSpPr txBox="1"/>
            <p:nvPr/>
          </p:nvSpPr>
          <p:spPr>
            <a:xfrm>
              <a:off x="460267" y="2026407"/>
              <a:ext cx="3908533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flame sensor is a key component used in the fire-fighting robot to detect the presence of fire and smoke.</a:t>
              </a:r>
              <a:endParaRPr/>
            </a:p>
          </p:txBody>
        </p:sp>
        <p:sp>
          <p:nvSpPr>
            <p:cNvPr id="326" name="Google Shape;326;p9"/>
            <p:cNvSpPr txBox="1"/>
            <p:nvPr/>
          </p:nvSpPr>
          <p:spPr>
            <a:xfrm>
              <a:off x="460267" y="3131753"/>
              <a:ext cx="3908533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 works by detecting the infrared radiation emitted by flames, allowing the robot to identify the location of the fire source.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 txBox="1"/>
            <p:nvPr/>
          </p:nvSpPr>
          <p:spPr>
            <a:xfrm>
              <a:off x="460267" y="1590289"/>
              <a:ext cx="39085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is flame sensor?</a:t>
              </a:r>
              <a:endParaRPr b="0" i="0" sz="16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"/>
            <p:cNvSpPr txBox="1"/>
            <p:nvPr/>
          </p:nvSpPr>
          <p:spPr>
            <a:xfrm>
              <a:off x="460267" y="2688839"/>
              <a:ext cx="390853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it works?</a:t>
              </a:r>
              <a:endParaRPr/>
            </a:p>
          </p:txBody>
        </p:sp>
      </p:grpSp>
      <p:sp>
        <p:nvSpPr>
          <p:cNvPr id="329" name="Google Shape;329;p9"/>
          <p:cNvSpPr/>
          <p:nvPr/>
        </p:nvSpPr>
        <p:spPr>
          <a:xfrm>
            <a:off x="414295" y="1997343"/>
            <a:ext cx="91944" cy="143810"/>
          </a:xfrm>
          <a:custGeom>
            <a:rect b="b" l="l" r="r" t="t"/>
            <a:pathLst>
              <a:path extrusionOk="0" h="2362" w="1510">
                <a:moveTo>
                  <a:pt x="305" y="1"/>
                </a:moveTo>
                <a:cubicBezTo>
                  <a:pt x="141" y="1"/>
                  <a:pt x="1" y="210"/>
                  <a:pt x="146" y="371"/>
                </a:cubicBezTo>
                <a:lnTo>
                  <a:pt x="961" y="1179"/>
                </a:lnTo>
                <a:lnTo>
                  <a:pt x="146" y="1994"/>
                </a:lnTo>
                <a:cubicBezTo>
                  <a:pt x="0" y="2151"/>
                  <a:pt x="143" y="2361"/>
                  <a:pt x="308" y="2361"/>
                </a:cubicBezTo>
                <a:cubicBezTo>
                  <a:pt x="355" y="2361"/>
                  <a:pt x="404" y="2344"/>
                  <a:pt x="449" y="2304"/>
                </a:cubicBezTo>
                <a:lnTo>
                  <a:pt x="1423" y="1338"/>
                </a:lnTo>
                <a:cubicBezTo>
                  <a:pt x="1509" y="1244"/>
                  <a:pt x="1509" y="1107"/>
                  <a:pt x="1423" y="1013"/>
                </a:cubicBezTo>
                <a:lnTo>
                  <a:pt x="1423" y="1020"/>
                </a:lnTo>
                <a:lnTo>
                  <a:pt x="449" y="61"/>
                </a:lnTo>
                <a:cubicBezTo>
                  <a:pt x="403" y="19"/>
                  <a:pt x="353" y="1"/>
                  <a:pt x="305" y="1"/>
                </a:cubicBez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9"/>
          <p:cNvSpPr/>
          <p:nvPr/>
        </p:nvSpPr>
        <p:spPr>
          <a:xfrm>
            <a:off x="414295" y="3064412"/>
            <a:ext cx="91944" cy="143810"/>
          </a:xfrm>
          <a:custGeom>
            <a:rect b="b" l="l" r="r" t="t"/>
            <a:pathLst>
              <a:path extrusionOk="0" h="2362" w="1510">
                <a:moveTo>
                  <a:pt x="305" y="1"/>
                </a:moveTo>
                <a:cubicBezTo>
                  <a:pt x="141" y="1"/>
                  <a:pt x="1" y="210"/>
                  <a:pt x="146" y="371"/>
                </a:cubicBezTo>
                <a:lnTo>
                  <a:pt x="961" y="1179"/>
                </a:lnTo>
                <a:lnTo>
                  <a:pt x="146" y="1994"/>
                </a:lnTo>
                <a:cubicBezTo>
                  <a:pt x="0" y="2151"/>
                  <a:pt x="143" y="2361"/>
                  <a:pt x="308" y="2361"/>
                </a:cubicBezTo>
                <a:cubicBezTo>
                  <a:pt x="355" y="2361"/>
                  <a:pt x="404" y="2344"/>
                  <a:pt x="449" y="2304"/>
                </a:cubicBezTo>
                <a:lnTo>
                  <a:pt x="1423" y="1338"/>
                </a:lnTo>
                <a:cubicBezTo>
                  <a:pt x="1509" y="1244"/>
                  <a:pt x="1509" y="1107"/>
                  <a:pt x="1423" y="1013"/>
                </a:cubicBezTo>
                <a:lnTo>
                  <a:pt x="1423" y="1020"/>
                </a:lnTo>
                <a:lnTo>
                  <a:pt x="449" y="61"/>
                </a:lnTo>
                <a:cubicBezTo>
                  <a:pt x="403" y="19"/>
                  <a:pt x="353" y="1"/>
                  <a:pt x="305" y="1"/>
                </a:cubicBez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9772" y="1864927"/>
            <a:ext cx="3788652" cy="227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Science &amp; Mathematics Major for College: Data Management Technology by Slidesgo">
  <a:themeElements>
    <a:clrScheme name="Simple Light">
      <a:dk1>
        <a:srgbClr val="161616"/>
      </a:dk1>
      <a:lt1>
        <a:srgbClr val="FFFFFF"/>
      </a:lt1>
      <a:dk2>
        <a:srgbClr val="0D008E"/>
      </a:dk2>
      <a:lt2>
        <a:srgbClr val="0FE0E0"/>
      </a:lt2>
      <a:accent1>
        <a:srgbClr val="2C4ED7"/>
      </a:accent1>
      <a:accent2>
        <a:srgbClr val="50FFB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Farisa Joardar</dc:creator>
</cp:coreProperties>
</file>